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7007225" cy="928845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194">
          <p15:clr>
            <a:srgbClr val="A4A3A4"/>
          </p15:clr>
        </p15:guide>
        <p15:guide id="2" pos="2207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35" roundtripDataSignature="AMtx7mhT8qKHizwHSmvE8cnQ0PohP8Na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194" orient="horz"/>
        <p:guide pos="2207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/>
        </p:nvSpPr>
        <p:spPr>
          <a:xfrm>
            <a:off x="3094038" y="8848725"/>
            <a:ext cx="820737" cy="271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250" lIns="88900" spcFirstLastPara="1" rIns="88900" wrap="square" tIns="4525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4;n"/>
          <p:cNvSpPr/>
          <p:nvPr>
            <p:ph idx="2" type="sldImg"/>
          </p:nvPr>
        </p:nvSpPr>
        <p:spPr>
          <a:xfrm>
            <a:off x="425980" y="706438"/>
            <a:ext cx="6155400" cy="346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" name="Google Shape;5;n"/>
          <p:cNvSpPr txBox="1"/>
          <p:nvPr>
            <p:ph idx="1" type="body"/>
          </p:nvPr>
        </p:nvSpPr>
        <p:spPr>
          <a:xfrm>
            <a:off x="935038" y="4411663"/>
            <a:ext cx="5137150" cy="417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250" lIns="92125" spcFirstLastPara="1" rIns="92125" wrap="square" tIns="4525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pp.creately.com/diagram/m00E8GdMnK7/edit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/>
          <p:nvPr>
            <p:ph idx="2" type="sldImg"/>
          </p:nvPr>
        </p:nvSpPr>
        <p:spPr>
          <a:xfrm>
            <a:off x="425980" y="706438"/>
            <a:ext cx="6155400" cy="346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8" name="Google Shape;58;p1:notes"/>
          <p:cNvSpPr txBox="1"/>
          <p:nvPr>
            <p:ph idx="1" type="body"/>
          </p:nvPr>
        </p:nvSpPr>
        <p:spPr>
          <a:xfrm>
            <a:off x="935038" y="4411663"/>
            <a:ext cx="5137150" cy="417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250" lIns="92125" spcFirstLastPara="1" rIns="92125" wrap="square" tIns="452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good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344dd338a_2_68:notes"/>
          <p:cNvSpPr/>
          <p:nvPr>
            <p:ph idx="2" type="sldImg"/>
          </p:nvPr>
        </p:nvSpPr>
        <p:spPr>
          <a:xfrm>
            <a:off x="425980" y="706438"/>
            <a:ext cx="6155400" cy="346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a344dd338a_2_68:notes"/>
          <p:cNvSpPr txBox="1"/>
          <p:nvPr>
            <p:ph idx="1" type="body"/>
          </p:nvPr>
        </p:nvSpPr>
        <p:spPr>
          <a:xfrm>
            <a:off x="935038" y="4411663"/>
            <a:ext cx="5137200" cy="4179900"/>
          </a:xfrm>
          <a:prstGeom prst="rect">
            <a:avLst/>
          </a:prstGeom>
        </p:spPr>
        <p:txBody>
          <a:bodyPr anchorCtr="0" anchor="t" bIns="45250" lIns="92125" spcFirstLastPara="1" rIns="92125" wrap="square" tIns="452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n-US"/>
              <a:t>Rohit</a:t>
            </a:r>
            <a:r>
              <a:rPr lang="en-US"/>
              <a:t>, Tharm, Ben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good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dc6f6b9ff_1_0:notes"/>
          <p:cNvSpPr/>
          <p:nvPr>
            <p:ph idx="2" type="sldImg"/>
          </p:nvPr>
        </p:nvSpPr>
        <p:spPr>
          <a:xfrm>
            <a:off x="425980" y="706438"/>
            <a:ext cx="6155400" cy="346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dc6f6b9ff_1_0:notes"/>
          <p:cNvSpPr txBox="1"/>
          <p:nvPr>
            <p:ph idx="1" type="body"/>
          </p:nvPr>
        </p:nvSpPr>
        <p:spPr>
          <a:xfrm>
            <a:off x="935038" y="4411663"/>
            <a:ext cx="5137200" cy="4179900"/>
          </a:xfrm>
          <a:prstGeom prst="rect">
            <a:avLst/>
          </a:prstGeom>
        </p:spPr>
        <p:txBody>
          <a:bodyPr anchorCtr="0" anchor="t" bIns="45250" lIns="92125" spcFirstLastPara="1" rIns="92125" wrap="square" tIns="452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Rohit</a:t>
            </a:r>
            <a:r>
              <a:rPr lang="en-US"/>
              <a:t>, Tharm, Ben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good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344dd338a_2_0:notes"/>
          <p:cNvSpPr/>
          <p:nvPr>
            <p:ph idx="2" type="sldImg"/>
          </p:nvPr>
        </p:nvSpPr>
        <p:spPr>
          <a:xfrm>
            <a:off x="425980" y="706438"/>
            <a:ext cx="6155400" cy="346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344dd338a_2_0:notes"/>
          <p:cNvSpPr txBox="1"/>
          <p:nvPr>
            <p:ph idx="1" type="body"/>
          </p:nvPr>
        </p:nvSpPr>
        <p:spPr>
          <a:xfrm>
            <a:off x="935038" y="4411663"/>
            <a:ext cx="5137200" cy="4179900"/>
          </a:xfrm>
          <a:prstGeom prst="rect">
            <a:avLst/>
          </a:prstGeom>
        </p:spPr>
        <p:txBody>
          <a:bodyPr anchorCtr="0" anchor="t" bIns="45250" lIns="92125" spcFirstLastPara="1" rIns="92125" wrap="square" tIns="452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Rohit and </a:t>
            </a:r>
            <a:r>
              <a:rPr b="1" lang="en-US"/>
              <a:t>Ben</a:t>
            </a:r>
            <a:endParaRPr b="1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good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85002e95e_7_6:notes"/>
          <p:cNvSpPr/>
          <p:nvPr>
            <p:ph idx="2" type="sldImg"/>
          </p:nvPr>
        </p:nvSpPr>
        <p:spPr>
          <a:xfrm>
            <a:off x="425980" y="706438"/>
            <a:ext cx="6155400" cy="346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85002e95e_7_6:notes"/>
          <p:cNvSpPr txBox="1"/>
          <p:nvPr>
            <p:ph idx="1" type="body"/>
          </p:nvPr>
        </p:nvSpPr>
        <p:spPr>
          <a:xfrm>
            <a:off x="935038" y="4411663"/>
            <a:ext cx="5137200" cy="4179900"/>
          </a:xfrm>
          <a:prstGeom prst="rect">
            <a:avLst/>
          </a:prstGeom>
        </p:spPr>
        <p:txBody>
          <a:bodyPr anchorCtr="0" anchor="t" bIns="45250" lIns="92125" spcFirstLastPara="1" rIns="92125" wrap="square" tIns="452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Rohit and </a:t>
            </a:r>
            <a:r>
              <a:rPr b="1" lang="en-US"/>
              <a:t>Ben</a:t>
            </a:r>
            <a:endParaRPr b="1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good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a344dd338a_0_37:notes"/>
          <p:cNvSpPr/>
          <p:nvPr>
            <p:ph idx="2" type="sldImg"/>
          </p:nvPr>
        </p:nvSpPr>
        <p:spPr>
          <a:xfrm>
            <a:off x="425980" y="706438"/>
            <a:ext cx="6155400" cy="346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a344dd338a_0_37:notes"/>
          <p:cNvSpPr txBox="1"/>
          <p:nvPr>
            <p:ph idx="1" type="body"/>
          </p:nvPr>
        </p:nvSpPr>
        <p:spPr>
          <a:xfrm>
            <a:off x="935038" y="4411663"/>
            <a:ext cx="5137200" cy="4179900"/>
          </a:xfrm>
          <a:prstGeom prst="rect">
            <a:avLst/>
          </a:prstGeom>
        </p:spPr>
        <p:txBody>
          <a:bodyPr anchorCtr="0" anchor="t" bIns="45250" lIns="92125" spcFirstLastPara="1" rIns="92125" wrap="square" tIns="452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Louis 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good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344dd338a_1_0:notes"/>
          <p:cNvSpPr/>
          <p:nvPr>
            <p:ph idx="2" type="sldImg"/>
          </p:nvPr>
        </p:nvSpPr>
        <p:spPr>
          <a:xfrm>
            <a:off x="425980" y="706438"/>
            <a:ext cx="6155400" cy="346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34" name="Google Shape;234;ga344dd338a_1_0:notes"/>
          <p:cNvSpPr txBox="1"/>
          <p:nvPr>
            <p:ph idx="1" type="body"/>
          </p:nvPr>
        </p:nvSpPr>
        <p:spPr>
          <a:xfrm>
            <a:off x="935038" y="4411663"/>
            <a:ext cx="5137200" cy="41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250" lIns="92125" spcFirstLastPara="1" rIns="92125" wrap="square" tIns="452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r>
              <a:rPr lang="en-US"/>
              <a:t>Louis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r>
              <a:rPr lang="en-US"/>
              <a:t>Add arrows to scatter plot (probably)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a344dd338a_2_320:notes"/>
          <p:cNvSpPr/>
          <p:nvPr>
            <p:ph idx="2" type="sldImg"/>
          </p:nvPr>
        </p:nvSpPr>
        <p:spPr>
          <a:xfrm>
            <a:off x="425980" y="706438"/>
            <a:ext cx="6155400" cy="346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46" name="Google Shape;246;ga344dd338a_2_320:notes"/>
          <p:cNvSpPr txBox="1"/>
          <p:nvPr>
            <p:ph idx="1" type="body"/>
          </p:nvPr>
        </p:nvSpPr>
        <p:spPr>
          <a:xfrm>
            <a:off x="935038" y="4411663"/>
            <a:ext cx="5137200" cy="41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250" lIns="92125" spcFirstLastPara="1" rIns="92125" wrap="square" tIns="452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r>
              <a:rPr lang="en-US"/>
              <a:t>Tharm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r>
              <a:rPr lang="en-US"/>
              <a:t>good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344dd338a_2_385:notes"/>
          <p:cNvSpPr/>
          <p:nvPr>
            <p:ph idx="2" type="sldImg"/>
          </p:nvPr>
        </p:nvSpPr>
        <p:spPr>
          <a:xfrm>
            <a:off x="425980" y="706438"/>
            <a:ext cx="6155400" cy="346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a344dd338a_2_385:notes"/>
          <p:cNvSpPr txBox="1"/>
          <p:nvPr>
            <p:ph idx="1" type="body"/>
          </p:nvPr>
        </p:nvSpPr>
        <p:spPr>
          <a:xfrm>
            <a:off x="935038" y="4411663"/>
            <a:ext cx="5137200" cy="4179900"/>
          </a:xfrm>
          <a:prstGeom prst="rect">
            <a:avLst/>
          </a:prstGeom>
        </p:spPr>
        <p:txBody>
          <a:bodyPr anchorCtr="0" anchor="t" bIns="45250" lIns="92125" spcFirstLastPara="1" rIns="92125" wrap="square" tIns="452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Ben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good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Need Hough T equations to explain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a4fd69dd2e_2_0:notes"/>
          <p:cNvSpPr/>
          <p:nvPr>
            <p:ph idx="2" type="sldImg"/>
          </p:nvPr>
        </p:nvSpPr>
        <p:spPr>
          <a:xfrm>
            <a:off x="425980" y="706438"/>
            <a:ext cx="6155400" cy="346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70" name="Google Shape;270;ga4fd69dd2e_2_0:notes"/>
          <p:cNvSpPr txBox="1"/>
          <p:nvPr>
            <p:ph idx="1" type="body"/>
          </p:nvPr>
        </p:nvSpPr>
        <p:spPr>
          <a:xfrm>
            <a:off x="935038" y="4411663"/>
            <a:ext cx="5137200" cy="41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250" lIns="92125" spcFirstLastPara="1" rIns="92125" wrap="square" tIns="452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r>
              <a:rPr lang="en-US"/>
              <a:t>Pranav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r>
              <a:rPr lang="en-US"/>
              <a:t>good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a4fd69dd2e_4_42:notes"/>
          <p:cNvSpPr/>
          <p:nvPr>
            <p:ph idx="2" type="sldImg"/>
          </p:nvPr>
        </p:nvSpPr>
        <p:spPr>
          <a:xfrm>
            <a:off x="425980" y="706438"/>
            <a:ext cx="6155400" cy="346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01" name="Google Shape;301;ga4fd69dd2e_4_42:notes"/>
          <p:cNvSpPr txBox="1"/>
          <p:nvPr>
            <p:ph idx="1" type="body"/>
          </p:nvPr>
        </p:nvSpPr>
        <p:spPr>
          <a:xfrm>
            <a:off x="935038" y="4411663"/>
            <a:ext cx="5137200" cy="41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250" lIns="92125" spcFirstLastPara="1" rIns="92125" wrap="square" tIns="452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r>
              <a:rPr lang="en-US"/>
              <a:t>Pranav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r>
              <a:rPr lang="en-US"/>
              <a:t>good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 txBox="1"/>
          <p:nvPr>
            <p:ph idx="1" type="body"/>
          </p:nvPr>
        </p:nvSpPr>
        <p:spPr>
          <a:xfrm>
            <a:off x="935038" y="4411663"/>
            <a:ext cx="5137150" cy="417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250" lIns="92125" spcFirstLastPara="1" rIns="92125" wrap="square" tIns="452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r>
              <a:rPr lang="en-US"/>
              <a:t>Tharm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r>
              <a:rPr lang="en-US"/>
              <a:t>good</a:t>
            </a:r>
            <a:endParaRPr/>
          </a:p>
        </p:txBody>
      </p:sp>
      <p:sp>
        <p:nvSpPr>
          <p:cNvPr id="65" name="Google Shape;65;p3:notes"/>
          <p:cNvSpPr/>
          <p:nvPr>
            <p:ph idx="2" type="sldImg"/>
          </p:nvPr>
        </p:nvSpPr>
        <p:spPr>
          <a:xfrm>
            <a:off x="425980" y="706438"/>
            <a:ext cx="6155400" cy="346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a711bda5f9_2_1:notes"/>
          <p:cNvSpPr/>
          <p:nvPr>
            <p:ph idx="2" type="sldImg"/>
          </p:nvPr>
        </p:nvSpPr>
        <p:spPr>
          <a:xfrm>
            <a:off x="425980" y="706438"/>
            <a:ext cx="6155400" cy="346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15" name="Google Shape;315;ga711bda5f9_2_1:notes"/>
          <p:cNvSpPr txBox="1"/>
          <p:nvPr>
            <p:ph idx="1" type="body"/>
          </p:nvPr>
        </p:nvSpPr>
        <p:spPr>
          <a:xfrm>
            <a:off x="935038" y="4411663"/>
            <a:ext cx="5137200" cy="41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250" lIns="92125" spcFirstLastPara="1" rIns="92125" wrap="square" tIns="452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r>
              <a:rPr lang="en-US"/>
              <a:t>Pranav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r>
              <a:rPr lang="en-US"/>
              <a:t>NOT good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a2b934d246_0_0:notes"/>
          <p:cNvSpPr/>
          <p:nvPr>
            <p:ph idx="2" type="sldImg"/>
          </p:nvPr>
        </p:nvSpPr>
        <p:spPr>
          <a:xfrm>
            <a:off x="425980" y="706438"/>
            <a:ext cx="6155400" cy="346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31" name="Google Shape;331;ga2b934d246_0_0:notes"/>
          <p:cNvSpPr txBox="1"/>
          <p:nvPr>
            <p:ph idx="1" type="body"/>
          </p:nvPr>
        </p:nvSpPr>
        <p:spPr>
          <a:xfrm>
            <a:off x="935038" y="4411663"/>
            <a:ext cx="5137200" cy="41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250" lIns="92125" spcFirstLastPara="1" rIns="92125" wrap="square" tIns="452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r>
              <a:rPr lang="en-US"/>
              <a:t>Pranav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a4fd69dd2e_4_63:notes"/>
          <p:cNvSpPr/>
          <p:nvPr>
            <p:ph idx="2" type="sldImg"/>
          </p:nvPr>
        </p:nvSpPr>
        <p:spPr>
          <a:xfrm>
            <a:off x="425980" y="706438"/>
            <a:ext cx="6155400" cy="346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43" name="Google Shape;343;ga4fd69dd2e_4_63:notes"/>
          <p:cNvSpPr txBox="1"/>
          <p:nvPr>
            <p:ph idx="1" type="body"/>
          </p:nvPr>
        </p:nvSpPr>
        <p:spPr>
          <a:xfrm>
            <a:off x="935038" y="4411663"/>
            <a:ext cx="5137200" cy="41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250" lIns="92125" spcFirstLastPara="1" rIns="92125" wrap="square" tIns="452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r>
              <a:rPr lang="en-US"/>
              <a:t>Pranav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a2b934d246_0_13:notes"/>
          <p:cNvSpPr/>
          <p:nvPr>
            <p:ph idx="2" type="sldImg"/>
          </p:nvPr>
        </p:nvSpPr>
        <p:spPr>
          <a:xfrm>
            <a:off x="425980" y="706438"/>
            <a:ext cx="6155400" cy="346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67" name="Google Shape;367;ga2b934d246_0_13:notes"/>
          <p:cNvSpPr txBox="1"/>
          <p:nvPr>
            <p:ph idx="1" type="body"/>
          </p:nvPr>
        </p:nvSpPr>
        <p:spPr>
          <a:xfrm>
            <a:off x="935038" y="4411663"/>
            <a:ext cx="5137200" cy="41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250" lIns="92125" spcFirstLastPara="1" rIns="92125" wrap="square" tIns="452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r>
              <a:rPr lang="en-US"/>
              <a:t>Pranav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r>
              <a:rPr lang="en-US"/>
              <a:t>good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a344dd338a_0_59:notes"/>
          <p:cNvSpPr/>
          <p:nvPr>
            <p:ph idx="2" type="sldImg"/>
          </p:nvPr>
        </p:nvSpPr>
        <p:spPr>
          <a:xfrm>
            <a:off x="425980" y="706438"/>
            <a:ext cx="6155400" cy="346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a344dd338a_0_59:notes"/>
          <p:cNvSpPr txBox="1"/>
          <p:nvPr>
            <p:ph idx="1" type="body"/>
          </p:nvPr>
        </p:nvSpPr>
        <p:spPr>
          <a:xfrm>
            <a:off x="935038" y="4411663"/>
            <a:ext cx="5137200" cy="4179900"/>
          </a:xfrm>
          <a:prstGeom prst="rect">
            <a:avLst/>
          </a:prstGeom>
        </p:spPr>
        <p:txBody>
          <a:bodyPr anchorCtr="0" anchor="t" bIns="45250" lIns="92125" spcFirstLastPara="1" rIns="92125" wrap="square" tIns="452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Ben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a6abf860be_0_0:notes"/>
          <p:cNvSpPr/>
          <p:nvPr>
            <p:ph idx="2" type="sldImg"/>
          </p:nvPr>
        </p:nvSpPr>
        <p:spPr>
          <a:xfrm>
            <a:off x="425980" y="706438"/>
            <a:ext cx="6155400" cy="346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12" name="Google Shape;412;ga6abf860be_0_0:notes"/>
          <p:cNvSpPr txBox="1"/>
          <p:nvPr>
            <p:ph idx="1" type="body"/>
          </p:nvPr>
        </p:nvSpPr>
        <p:spPr>
          <a:xfrm>
            <a:off x="935038" y="4411663"/>
            <a:ext cx="5137200" cy="41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250" lIns="92125" spcFirstLastPara="1" rIns="92125" wrap="square" tIns="452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Rohit and </a:t>
            </a:r>
            <a:r>
              <a:rPr b="1" lang="en-US"/>
              <a:t>Ben</a:t>
            </a:r>
            <a:endParaRPr b="1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good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540b9d03c1_0_0:notes"/>
          <p:cNvSpPr/>
          <p:nvPr>
            <p:ph idx="2" type="sldImg"/>
          </p:nvPr>
        </p:nvSpPr>
        <p:spPr>
          <a:xfrm>
            <a:off x="425980" y="706438"/>
            <a:ext cx="6155400" cy="346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23" name="Google Shape;423;g540b9d03c1_0_0:notes"/>
          <p:cNvSpPr txBox="1"/>
          <p:nvPr>
            <p:ph idx="1" type="body"/>
          </p:nvPr>
        </p:nvSpPr>
        <p:spPr>
          <a:xfrm>
            <a:off x="935038" y="4411663"/>
            <a:ext cx="5137200" cy="41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250" lIns="92125" spcFirstLastPara="1" rIns="92125" wrap="square" tIns="452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Rohit </a:t>
            </a:r>
            <a:r>
              <a:rPr lang="en-US"/>
              <a:t>and Ben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good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a344dd338a_2_391:notes"/>
          <p:cNvSpPr/>
          <p:nvPr>
            <p:ph idx="2" type="sldImg"/>
          </p:nvPr>
        </p:nvSpPr>
        <p:spPr>
          <a:xfrm>
            <a:off x="425980" y="706438"/>
            <a:ext cx="6155400" cy="346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a344dd338a_2_391:notes"/>
          <p:cNvSpPr txBox="1"/>
          <p:nvPr>
            <p:ph idx="1" type="body"/>
          </p:nvPr>
        </p:nvSpPr>
        <p:spPr>
          <a:xfrm>
            <a:off x="935038" y="4411663"/>
            <a:ext cx="5137200" cy="4179900"/>
          </a:xfrm>
          <a:prstGeom prst="rect">
            <a:avLst/>
          </a:prstGeom>
        </p:spPr>
        <p:txBody>
          <a:bodyPr anchorCtr="0" anchor="t" bIns="45250" lIns="92125" spcFirstLastPara="1" rIns="92125" wrap="square" tIns="452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Rohit </a:t>
            </a:r>
            <a:r>
              <a:rPr lang="en-US"/>
              <a:t>and Ben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96ccd56d31_1_6:notes"/>
          <p:cNvSpPr/>
          <p:nvPr>
            <p:ph idx="2" type="sldImg"/>
          </p:nvPr>
        </p:nvSpPr>
        <p:spPr>
          <a:xfrm>
            <a:off x="425980" y="706438"/>
            <a:ext cx="6155400" cy="346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52" name="Google Shape;452;g96ccd56d31_1_6:notes"/>
          <p:cNvSpPr txBox="1"/>
          <p:nvPr>
            <p:ph idx="1" type="body"/>
          </p:nvPr>
        </p:nvSpPr>
        <p:spPr>
          <a:xfrm>
            <a:off x="935038" y="4411663"/>
            <a:ext cx="5137200" cy="41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250" lIns="92125" spcFirstLastPara="1" rIns="92125" wrap="square" tIns="452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a344dd338a_4_0:notes"/>
          <p:cNvSpPr/>
          <p:nvPr>
            <p:ph idx="2" type="sldImg"/>
          </p:nvPr>
        </p:nvSpPr>
        <p:spPr>
          <a:xfrm>
            <a:off x="425980" y="706438"/>
            <a:ext cx="6155400" cy="346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59" name="Google Shape;459;ga344dd338a_4_0:notes"/>
          <p:cNvSpPr txBox="1"/>
          <p:nvPr>
            <p:ph idx="1" type="body"/>
          </p:nvPr>
        </p:nvSpPr>
        <p:spPr>
          <a:xfrm>
            <a:off x="935038" y="4411663"/>
            <a:ext cx="5137200" cy="41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250" lIns="92125" spcFirstLastPara="1" rIns="92125" wrap="square" tIns="452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3ad09ab01_1_0:notes"/>
          <p:cNvSpPr/>
          <p:nvPr>
            <p:ph idx="2" type="sldImg"/>
          </p:nvPr>
        </p:nvSpPr>
        <p:spPr>
          <a:xfrm>
            <a:off x="425980" y="706438"/>
            <a:ext cx="6155400" cy="346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1" name="Google Shape;81;g53ad09ab01_1_0:notes"/>
          <p:cNvSpPr txBox="1"/>
          <p:nvPr>
            <p:ph idx="1" type="body"/>
          </p:nvPr>
        </p:nvSpPr>
        <p:spPr>
          <a:xfrm>
            <a:off x="935038" y="4411663"/>
            <a:ext cx="5137200" cy="41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250" lIns="92125" spcFirstLastPara="1" rIns="92125" wrap="square" tIns="452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r>
              <a:rPr lang="en-US"/>
              <a:t>Pranav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r>
              <a:rPr lang="en-US"/>
              <a:t>Masking pictures not aligned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https://app.creately.com/diagram/m00E8GdMnK7/edit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344dd338a_2_260:notes"/>
          <p:cNvSpPr/>
          <p:nvPr>
            <p:ph idx="2" type="sldImg"/>
          </p:nvPr>
        </p:nvSpPr>
        <p:spPr>
          <a:xfrm>
            <a:off x="425980" y="706438"/>
            <a:ext cx="6155400" cy="346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344dd338a_2_260:notes"/>
          <p:cNvSpPr txBox="1"/>
          <p:nvPr>
            <p:ph idx="1" type="body"/>
          </p:nvPr>
        </p:nvSpPr>
        <p:spPr>
          <a:xfrm>
            <a:off x="935038" y="4411663"/>
            <a:ext cx="5137200" cy="4179900"/>
          </a:xfrm>
          <a:prstGeom prst="rect">
            <a:avLst/>
          </a:prstGeom>
        </p:spPr>
        <p:txBody>
          <a:bodyPr anchorCtr="0" anchor="t" bIns="45250" lIns="92125" spcFirstLastPara="1" rIns="92125" wrap="square" tIns="452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Ben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good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left image not original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344dd338a_0_0:notes"/>
          <p:cNvSpPr/>
          <p:nvPr>
            <p:ph idx="2" type="sldImg"/>
          </p:nvPr>
        </p:nvSpPr>
        <p:spPr>
          <a:xfrm>
            <a:off x="425980" y="706438"/>
            <a:ext cx="6155400" cy="346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344dd338a_0_0:notes"/>
          <p:cNvSpPr txBox="1"/>
          <p:nvPr>
            <p:ph idx="1" type="body"/>
          </p:nvPr>
        </p:nvSpPr>
        <p:spPr>
          <a:xfrm>
            <a:off x="935038" y="4411663"/>
            <a:ext cx="5137200" cy="4179900"/>
          </a:xfrm>
          <a:prstGeom prst="rect">
            <a:avLst/>
          </a:prstGeom>
        </p:spPr>
        <p:txBody>
          <a:bodyPr anchorCtr="0" anchor="t" bIns="45250" lIns="92125" spcFirstLastPara="1" rIns="92125" wrap="square" tIns="452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Tharm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good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344dd338a_2_130:notes"/>
          <p:cNvSpPr/>
          <p:nvPr>
            <p:ph idx="2" type="sldImg"/>
          </p:nvPr>
        </p:nvSpPr>
        <p:spPr>
          <a:xfrm>
            <a:off x="425980" y="706438"/>
            <a:ext cx="6155400" cy="346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a344dd338a_2_130:notes"/>
          <p:cNvSpPr txBox="1"/>
          <p:nvPr>
            <p:ph idx="1" type="body"/>
          </p:nvPr>
        </p:nvSpPr>
        <p:spPr>
          <a:xfrm>
            <a:off x="935038" y="4411663"/>
            <a:ext cx="5137200" cy="4179900"/>
          </a:xfrm>
          <a:prstGeom prst="rect">
            <a:avLst/>
          </a:prstGeom>
        </p:spPr>
        <p:txBody>
          <a:bodyPr anchorCtr="0" anchor="t" bIns="45250" lIns="92125" spcFirstLastPara="1" rIns="92125" wrap="square" tIns="452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n-US"/>
              <a:t>Tharm </a:t>
            </a:r>
            <a:r>
              <a:rPr lang="en-US"/>
              <a:t>and Pranav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good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344dd338a_2_196:notes"/>
          <p:cNvSpPr/>
          <p:nvPr>
            <p:ph idx="2" type="sldImg"/>
          </p:nvPr>
        </p:nvSpPr>
        <p:spPr>
          <a:xfrm>
            <a:off x="425980" y="706438"/>
            <a:ext cx="6155400" cy="346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a344dd338a_2_196:notes"/>
          <p:cNvSpPr txBox="1"/>
          <p:nvPr>
            <p:ph idx="1" type="body"/>
          </p:nvPr>
        </p:nvSpPr>
        <p:spPr>
          <a:xfrm>
            <a:off x="935038" y="4411663"/>
            <a:ext cx="5137200" cy="4179900"/>
          </a:xfrm>
          <a:prstGeom prst="rect">
            <a:avLst/>
          </a:prstGeom>
        </p:spPr>
        <p:txBody>
          <a:bodyPr anchorCtr="0" anchor="t" bIns="45250" lIns="92125" spcFirstLastPara="1" rIns="92125" wrap="square" tIns="452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Ben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good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344dd338a_0_43:notes"/>
          <p:cNvSpPr/>
          <p:nvPr>
            <p:ph idx="2" type="sldImg"/>
          </p:nvPr>
        </p:nvSpPr>
        <p:spPr>
          <a:xfrm>
            <a:off x="425980" y="706438"/>
            <a:ext cx="6155400" cy="346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9" name="Google Shape;139;ga344dd338a_0_43:notes"/>
          <p:cNvSpPr txBox="1"/>
          <p:nvPr>
            <p:ph idx="1" type="body"/>
          </p:nvPr>
        </p:nvSpPr>
        <p:spPr>
          <a:xfrm>
            <a:off x="935038" y="4411663"/>
            <a:ext cx="5137200" cy="41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250" lIns="92125" spcFirstLastPara="1" rIns="92125" wrap="square" tIns="452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r>
              <a:rPr lang="en-US"/>
              <a:t>Tharm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r>
              <a:rPr lang="en-US"/>
              <a:t>good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344dd338a_0_25:notes"/>
          <p:cNvSpPr/>
          <p:nvPr>
            <p:ph idx="2" type="sldImg"/>
          </p:nvPr>
        </p:nvSpPr>
        <p:spPr>
          <a:xfrm>
            <a:off x="425980" y="706438"/>
            <a:ext cx="6155400" cy="346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a344dd338a_0_25:notes"/>
          <p:cNvSpPr txBox="1"/>
          <p:nvPr>
            <p:ph idx="1" type="body"/>
          </p:nvPr>
        </p:nvSpPr>
        <p:spPr>
          <a:xfrm>
            <a:off x="935038" y="4411663"/>
            <a:ext cx="5137200" cy="4179900"/>
          </a:xfrm>
          <a:prstGeom prst="rect">
            <a:avLst/>
          </a:prstGeom>
        </p:spPr>
        <p:txBody>
          <a:bodyPr anchorCtr="0" anchor="t" bIns="45250" lIns="92125" spcFirstLastPara="1" rIns="92125" wrap="square" tIns="452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Ben, </a:t>
            </a:r>
            <a:r>
              <a:rPr b="1" lang="en-US"/>
              <a:t>Tharm</a:t>
            </a:r>
            <a:endParaRPr b="1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good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needs more explaining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g96624c6169_0_45"/>
          <p:cNvSpPr txBox="1"/>
          <p:nvPr>
            <p:ph type="title"/>
          </p:nvPr>
        </p:nvSpPr>
        <p:spPr>
          <a:xfrm>
            <a:off x="609600" y="247314"/>
            <a:ext cx="79248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50" lIns="90475" spcFirstLastPara="1" rIns="90475" wrap="square" tIns="4445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" name="Google Shape;13;g96624c6169_0_45"/>
          <p:cNvSpPr txBox="1"/>
          <p:nvPr>
            <p:ph idx="1" type="body"/>
          </p:nvPr>
        </p:nvSpPr>
        <p:spPr>
          <a:xfrm>
            <a:off x="609600" y="1153115"/>
            <a:ext cx="79248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4" name="Google Shape;14;g96624c6169_0_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i="0" sz="13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i="0" sz="13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i="0" sz="13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i="0" sz="13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i="0" sz="13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i="0" sz="13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i="0" sz="13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i="0" sz="13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i="0" sz="13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96624c6169_0_3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" name="Google Shape;49;g96624c6169_0_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6624c6169_0_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g96624c6169_0_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g96624c6169_0_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96624c6169_0_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96624c6169_0_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g96624c6169_0_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g96624c6169_0_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96624c6169_0_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g96624c6169_0_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96624c6169_0_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g96624c6169_0_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g96624c6169_0_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96624c6169_0_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g96624c6169_0_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g96624c6169_0_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g96624c6169_0_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96624c6169_0_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g96624c6169_0_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96624c6169_0_2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g96624c6169_0_2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g96624c6169_0_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96624c6169_0_2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g96624c6169_0_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96624c6169_0_3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g96624c6169_0_3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g96624c6169_0_3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g96624c6169_0_3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g96624c6169_0_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g96624c6169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  <a:defRPr b="0" i="0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  <a:defRPr b="0" i="0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  <a:defRPr b="0" i="0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  <a:defRPr b="0" i="0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  <a:defRPr b="0" i="0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  <a:defRPr b="0" i="0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  <a:defRPr b="0" i="0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  <a:defRPr b="0" i="0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  <a:defRPr b="0" i="0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Google Shape;8;g96624c6169_0_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810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○"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810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■"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810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810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○"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810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■"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810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810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○"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810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Times New Roman"/>
              <a:buChar char="■"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9" name="Google Shape;9;g96624c6169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" name="Google Shape;10;g96624c6169_0_0"/>
          <p:cNvSpPr txBox="1"/>
          <p:nvPr/>
        </p:nvSpPr>
        <p:spPr>
          <a:xfrm>
            <a:off x="3648000" y="4743100"/>
            <a:ext cx="18480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December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2020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Relationship Id="rId4" Type="http://schemas.openxmlformats.org/officeDocument/2006/relationships/image" Target="../media/image23.png"/><Relationship Id="rId5" Type="http://schemas.openxmlformats.org/officeDocument/2006/relationships/image" Target="../media/image41.png"/><Relationship Id="rId6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35.png"/><Relationship Id="rId5" Type="http://schemas.openxmlformats.org/officeDocument/2006/relationships/image" Target="../media/image5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Relationship Id="rId6" Type="http://schemas.openxmlformats.org/officeDocument/2006/relationships/image" Target="../media/image2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5.png"/><Relationship Id="rId4" Type="http://schemas.openxmlformats.org/officeDocument/2006/relationships/image" Target="../media/image28.png"/><Relationship Id="rId5" Type="http://schemas.openxmlformats.org/officeDocument/2006/relationships/image" Target="../media/image40.png"/><Relationship Id="rId6" Type="http://schemas.openxmlformats.org/officeDocument/2006/relationships/image" Target="../media/image32.png"/><Relationship Id="rId7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png"/><Relationship Id="rId4" Type="http://schemas.openxmlformats.org/officeDocument/2006/relationships/image" Target="../media/image37.png"/><Relationship Id="rId5" Type="http://schemas.openxmlformats.org/officeDocument/2006/relationships/image" Target="../media/image5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0.png"/><Relationship Id="rId4" Type="http://schemas.openxmlformats.org/officeDocument/2006/relationships/image" Target="../media/image4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Relationship Id="rId4" Type="http://schemas.openxmlformats.org/officeDocument/2006/relationships/image" Target="../media/image48.png"/><Relationship Id="rId5" Type="http://schemas.openxmlformats.org/officeDocument/2006/relationships/image" Target="../media/image50.png"/><Relationship Id="rId6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20" Type="http://schemas.openxmlformats.org/officeDocument/2006/relationships/image" Target="../media/image80.png"/><Relationship Id="rId22" Type="http://schemas.openxmlformats.org/officeDocument/2006/relationships/image" Target="../media/image56.png"/><Relationship Id="rId21" Type="http://schemas.openxmlformats.org/officeDocument/2006/relationships/image" Target="../media/image58.png"/><Relationship Id="rId24" Type="http://schemas.openxmlformats.org/officeDocument/2006/relationships/image" Target="../media/image90.png"/><Relationship Id="rId23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Relationship Id="rId4" Type="http://schemas.openxmlformats.org/officeDocument/2006/relationships/image" Target="../media/image46.png"/><Relationship Id="rId9" Type="http://schemas.openxmlformats.org/officeDocument/2006/relationships/image" Target="../media/image47.png"/><Relationship Id="rId26" Type="http://schemas.openxmlformats.org/officeDocument/2006/relationships/image" Target="../media/image65.png"/><Relationship Id="rId25" Type="http://schemas.openxmlformats.org/officeDocument/2006/relationships/image" Target="../media/image68.png"/><Relationship Id="rId5" Type="http://schemas.openxmlformats.org/officeDocument/2006/relationships/image" Target="../media/image49.png"/><Relationship Id="rId6" Type="http://schemas.openxmlformats.org/officeDocument/2006/relationships/image" Target="../media/image42.png"/><Relationship Id="rId7" Type="http://schemas.openxmlformats.org/officeDocument/2006/relationships/image" Target="../media/image53.png"/><Relationship Id="rId8" Type="http://schemas.openxmlformats.org/officeDocument/2006/relationships/image" Target="../media/image59.png"/><Relationship Id="rId11" Type="http://schemas.openxmlformats.org/officeDocument/2006/relationships/image" Target="../media/image52.png"/><Relationship Id="rId10" Type="http://schemas.openxmlformats.org/officeDocument/2006/relationships/image" Target="../media/image51.png"/><Relationship Id="rId13" Type="http://schemas.openxmlformats.org/officeDocument/2006/relationships/image" Target="../media/image57.png"/><Relationship Id="rId12" Type="http://schemas.openxmlformats.org/officeDocument/2006/relationships/image" Target="../media/image54.png"/><Relationship Id="rId15" Type="http://schemas.openxmlformats.org/officeDocument/2006/relationships/image" Target="../media/image60.png"/><Relationship Id="rId14" Type="http://schemas.openxmlformats.org/officeDocument/2006/relationships/image" Target="../media/image82.png"/><Relationship Id="rId17" Type="http://schemas.openxmlformats.org/officeDocument/2006/relationships/image" Target="../media/image61.png"/><Relationship Id="rId16" Type="http://schemas.openxmlformats.org/officeDocument/2006/relationships/image" Target="../media/image69.png"/><Relationship Id="rId19" Type="http://schemas.openxmlformats.org/officeDocument/2006/relationships/image" Target="../media/image62.png"/><Relationship Id="rId18" Type="http://schemas.openxmlformats.org/officeDocument/2006/relationships/image" Target="../media/image6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7.png"/><Relationship Id="rId4" Type="http://schemas.openxmlformats.org/officeDocument/2006/relationships/image" Target="../media/image74.png"/><Relationship Id="rId5" Type="http://schemas.openxmlformats.org/officeDocument/2006/relationships/image" Target="../media/image66.png"/><Relationship Id="rId6" Type="http://schemas.openxmlformats.org/officeDocument/2006/relationships/image" Target="../media/image7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14.jpg"/><Relationship Id="rId5" Type="http://schemas.openxmlformats.org/officeDocument/2006/relationships/image" Target="../media/image10.jpg"/><Relationship Id="rId6" Type="http://schemas.openxmlformats.org/officeDocument/2006/relationships/image" Target="../media/image6.jpg"/><Relationship Id="rId7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5.png"/><Relationship Id="rId4" Type="http://schemas.openxmlformats.org/officeDocument/2006/relationships/image" Target="../media/image67.png"/><Relationship Id="rId9" Type="http://schemas.openxmlformats.org/officeDocument/2006/relationships/image" Target="../media/image70.png"/><Relationship Id="rId5" Type="http://schemas.openxmlformats.org/officeDocument/2006/relationships/image" Target="../media/image78.png"/><Relationship Id="rId6" Type="http://schemas.openxmlformats.org/officeDocument/2006/relationships/image" Target="../media/image66.png"/><Relationship Id="rId7" Type="http://schemas.openxmlformats.org/officeDocument/2006/relationships/image" Target="../media/image74.png"/><Relationship Id="rId8" Type="http://schemas.openxmlformats.org/officeDocument/2006/relationships/image" Target="../media/image72.png"/><Relationship Id="rId10" Type="http://schemas.openxmlformats.org/officeDocument/2006/relationships/image" Target="../media/image8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1.png"/><Relationship Id="rId4" Type="http://schemas.openxmlformats.org/officeDocument/2006/relationships/image" Target="../media/image74.png"/><Relationship Id="rId5" Type="http://schemas.openxmlformats.org/officeDocument/2006/relationships/image" Target="../media/image67.png"/><Relationship Id="rId6" Type="http://schemas.openxmlformats.org/officeDocument/2006/relationships/image" Target="../media/image81.png"/><Relationship Id="rId7" Type="http://schemas.openxmlformats.org/officeDocument/2006/relationships/image" Target="../media/image7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0.png"/><Relationship Id="rId4" Type="http://schemas.openxmlformats.org/officeDocument/2006/relationships/image" Target="../media/image73.png"/><Relationship Id="rId9" Type="http://schemas.openxmlformats.org/officeDocument/2006/relationships/image" Target="../media/image48.png"/><Relationship Id="rId5" Type="http://schemas.openxmlformats.org/officeDocument/2006/relationships/image" Target="../media/image84.png"/><Relationship Id="rId6" Type="http://schemas.openxmlformats.org/officeDocument/2006/relationships/image" Target="../media/image99.png"/><Relationship Id="rId7" Type="http://schemas.openxmlformats.org/officeDocument/2006/relationships/image" Target="../media/image79.png"/><Relationship Id="rId8" Type="http://schemas.openxmlformats.org/officeDocument/2006/relationships/image" Target="../media/image77.png"/><Relationship Id="rId11" Type="http://schemas.openxmlformats.org/officeDocument/2006/relationships/image" Target="../media/image66.png"/><Relationship Id="rId10" Type="http://schemas.openxmlformats.org/officeDocument/2006/relationships/image" Target="../media/image74.png"/><Relationship Id="rId13" Type="http://schemas.openxmlformats.org/officeDocument/2006/relationships/image" Target="../media/image112.png"/><Relationship Id="rId12" Type="http://schemas.openxmlformats.org/officeDocument/2006/relationships/image" Target="../media/image78.png"/><Relationship Id="rId14" Type="http://schemas.openxmlformats.org/officeDocument/2006/relationships/image" Target="../media/image10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3.png"/><Relationship Id="rId4" Type="http://schemas.openxmlformats.org/officeDocument/2006/relationships/image" Target="../media/image86.png"/><Relationship Id="rId9" Type="http://schemas.openxmlformats.org/officeDocument/2006/relationships/image" Target="../media/image92.png"/><Relationship Id="rId5" Type="http://schemas.openxmlformats.org/officeDocument/2006/relationships/image" Target="../media/image97.png"/><Relationship Id="rId6" Type="http://schemas.openxmlformats.org/officeDocument/2006/relationships/image" Target="../media/image108.png"/><Relationship Id="rId7" Type="http://schemas.openxmlformats.org/officeDocument/2006/relationships/image" Target="../media/image106.png"/><Relationship Id="rId8" Type="http://schemas.openxmlformats.org/officeDocument/2006/relationships/image" Target="../media/image85.png"/><Relationship Id="rId11" Type="http://schemas.openxmlformats.org/officeDocument/2006/relationships/image" Target="../media/image113.png"/><Relationship Id="rId10" Type="http://schemas.openxmlformats.org/officeDocument/2006/relationships/image" Target="../media/image91.png"/><Relationship Id="rId13" Type="http://schemas.openxmlformats.org/officeDocument/2006/relationships/image" Target="../media/image101.png"/><Relationship Id="rId12" Type="http://schemas.openxmlformats.org/officeDocument/2006/relationships/image" Target="../media/image88.png"/><Relationship Id="rId15" Type="http://schemas.openxmlformats.org/officeDocument/2006/relationships/image" Target="../media/image89.png"/><Relationship Id="rId14" Type="http://schemas.openxmlformats.org/officeDocument/2006/relationships/image" Target="../media/image10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1.png"/><Relationship Id="rId4" Type="http://schemas.openxmlformats.org/officeDocument/2006/relationships/image" Target="../media/image96.png"/><Relationship Id="rId9" Type="http://schemas.openxmlformats.org/officeDocument/2006/relationships/image" Target="../media/image105.png"/><Relationship Id="rId5" Type="http://schemas.openxmlformats.org/officeDocument/2006/relationships/image" Target="../media/image98.png"/><Relationship Id="rId6" Type="http://schemas.openxmlformats.org/officeDocument/2006/relationships/image" Target="../media/image114.png"/><Relationship Id="rId7" Type="http://schemas.openxmlformats.org/officeDocument/2006/relationships/image" Target="../media/image95.png"/><Relationship Id="rId8" Type="http://schemas.openxmlformats.org/officeDocument/2006/relationships/image" Target="../media/image102.png"/><Relationship Id="rId11" Type="http://schemas.openxmlformats.org/officeDocument/2006/relationships/image" Target="../media/image110.png"/><Relationship Id="rId10" Type="http://schemas.openxmlformats.org/officeDocument/2006/relationships/image" Target="../media/image103.png"/><Relationship Id="rId13" Type="http://schemas.openxmlformats.org/officeDocument/2006/relationships/image" Target="../media/image104.png"/><Relationship Id="rId12" Type="http://schemas.openxmlformats.org/officeDocument/2006/relationships/image" Target="../media/image1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gif"/><Relationship Id="rId4" Type="http://schemas.openxmlformats.org/officeDocument/2006/relationships/image" Target="../media/image22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gif"/><Relationship Id="rId4" Type="http://schemas.openxmlformats.org/officeDocument/2006/relationships/image" Target="../media/image11.gif"/><Relationship Id="rId5" Type="http://schemas.openxmlformats.org/officeDocument/2006/relationships/image" Target="../media/image7.gif"/><Relationship Id="rId6" Type="http://schemas.openxmlformats.org/officeDocument/2006/relationships/image" Target="../media/image5.png"/><Relationship Id="rId7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31.gif"/><Relationship Id="rId7" Type="http://schemas.openxmlformats.org/officeDocument/2006/relationships/image" Target="../media/image30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Relationship Id="rId5" Type="http://schemas.openxmlformats.org/officeDocument/2006/relationships/image" Target="../media/image43.png"/><Relationship Id="rId6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"/>
          <p:cNvSpPr txBox="1"/>
          <p:nvPr>
            <p:ph type="title"/>
          </p:nvPr>
        </p:nvSpPr>
        <p:spPr>
          <a:xfrm>
            <a:off x="-33689" y="503707"/>
            <a:ext cx="9144000" cy="10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Lane Detection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Tuesday, </a:t>
            </a:r>
            <a:r>
              <a:rPr lang="en-US">
                <a:solidFill>
                  <a:srgbClr val="000000"/>
                </a:solidFill>
              </a:rPr>
              <a:t>December </a:t>
            </a:r>
            <a:r>
              <a:rPr lang="en-US">
                <a:solidFill>
                  <a:srgbClr val="000000"/>
                </a:solidFill>
              </a:rPr>
              <a:t>1</a:t>
            </a:r>
            <a:r>
              <a:rPr baseline="30000" lang="en-US">
                <a:solidFill>
                  <a:srgbClr val="000000"/>
                </a:solidFill>
              </a:rPr>
              <a:t>st</a:t>
            </a:r>
            <a:r>
              <a:rPr lang="en-US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2020</a:t>
            </a:r>
            <a:endParaRPr sz="3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"/>
          <p:cNvSpPr/>
          <p:nvPr/>
        </p:nvSpPr>
        <p:spPr>
          <a:xfrm>
            <a:off x="271879" y="2530394"/>
            <a:ext cx="8744700" cy="22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Pranav Jagada, Tharm Lertviwatkul,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Ben Sukboontip, Louis Liu, Rohit Tokala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Processing Analysis (IPA) — Lane Detection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School of Electrical and Computer Engineering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Purdue University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West Lafayette, Indiana USA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" name="Google Shape;62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344dd338a_2_68"/>
          <p:cNvSpPr txBox="1"/>
          <p:nvPr>
            <p:ph type="title"/>
          </p:nvPr>
        </p:nvSpPr>
        <p:spPr>
          <a:xfrm>
            <a:off x="609600" y="247314"/>
            <a:ext cx="7924800" cy="742800"/>
          </a:xfrm>
          <a:prstGeom prst="rect">
            <a:avLst/>
          </a:prstGeom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Otsu’s Thresholding</a:t>
            </a:r>
            <a:endParaRPr/>
          </a:p>
        </p:txBody>
      </p:sp>
      <p:sp>
        <p:nvSpPr>
          <p:cNvPr id="173" name="Google Shape;173;ga344dd338a_2_68"/>
          <p:cNvSpPr txBox="1"/>
          <p:nvPr>
            <p:ph idx="1" type="body"/>
          </p:nvPr>
        </p:nvSpPr>
        <p:spPr>
          <a:xfrm>
            <a:off x="115975" y="1153125"/>
            <a:ext cx="8418300" cy="34977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540"/>
              </a:spcBef>
              <a:spcAft>
                <a:spcPts val="0"/>
              </a:spcAft>
              <a:buNone/>
            </a:pPr>
            <a:r>
              <a:rPr lang="en-US"/>
              <a:t>In-class weighted variance -</a:t>
            </a:r>
            <a:endParaRPr/>
          </a:p>
          <a:p>
            <a:pPr indent="0" lvl="0" marL="0" rtl="0" algn="l">
              <a:spcBef>
                <a:spcPts val="5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40"/>
              </a:spcBef>
              <a:spcAft>
                <a:spcPts val="0"/>
              </a:spcAft>
              <a:buNone/>
            </a:pPr>
            <a:r>
              <a:rPr lang="en-US"/>
              <a:t>Class weights - </a:t>
            </a:r>
            <a:endParaRPr/>
          </a:p>
          <a:p>
            <a:pPr indent="0" lvl="0" marL="0" rtl="0" algn="l">
              <a:spcBef>
                <a:spcPts val="5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40"/>
              </a:spcBef>
              <a:spcAft>
                <a:spcPts val="0"/>
              </a:spcAft>
              <a:buNone/>
            </a:pPr>
            <a:r>
              <a:rPr lang="en-US"/>
              <a:t>Class means - </a:t>
            </a:r>
            <a:endParaRPr/>
          </a:p>
          <a:p>
            <a:pPr indent="0" lvl="0" marL="0" rtl="0" algn="l">
              <a:spcBef>
                <a:spcPts val="5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40"/>
              </a:spcBef>
              <a:spcAft>
                <a:spcPts val="0"/>
              </a:spcAft>
              <a:buNone/>
            </a:pPr>
            <a:r>
              <a:rPr lang="en-US"/>
              <a:t>Class variance - </a:t>
            </a:r>
            <a:endParaRPr/>
          </a:p>
        </p:txBody>
      </p:sp>
      <p:sp>
        <p:nvSpPr>
          <p:cNvPr id="174" name="Google Shape;174;ga344dd338a_2_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5" name="Google Shape;175;ga344dd338a_2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7500" y="2370650"/>
            <a:ext cx="328612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a344dd338a_2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7500" y="3199213"/>
            <a:ext cx="28575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a344dd338a_2_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7350" y="1284275"/>
            <a:ext cx="4231449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a344dd338a_2_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59500" y="3972975"/>
            <a:ext cx="5659550" cy="67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a344dd338a_2_68"/>
          <p:cNvSpPr txBox="1"/>
          <p:nvPr/>
        </p:nvSpPr>
        <p:spPr>
          <a:xfrm>
            <a:off x="3803625" y="1785075"/>
            <a:ext cx="43389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final threshold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= t = argmin(𝝈</a:t>
            </a:r>
            <a:r>
              <a:rPr baseline="30000" i="1" lang="en-US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aseline="-25000" i="1" lang="en-US"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(t))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I =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maximum value from Sobel Edge Detection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0 &lt; t &lt; I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ga344dd338a_2_68"/>
          <p:cNvSpPr txBox="1"/>
          <p:nvPr/>
        </p:nvSpPr>
        <p:spPr>
          <a:xfrm>
            <a:off x="5619525" y="2898825"/>
            <a:ext cx="26286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Times New Roman"/>
                <a:ea typeface="Times New Roman"/>
                <a:cs typeface="Times New Roman"/>
                <a:sym typeface="Times New Roman"/>
              </a:rPr>
              <a:t>P(i) = count(i)/total pixels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dc6f6b9ff_1_0"/>
          <p:cNvSpPr txBox="1"/>
          <p:nvPr>
            <p:ph type="title"/>
          </p:nvPr>
        </p:nvSpPr>
        <p:spPr>
          <a:xfrm>
            <a:off x="609600" y="247314"/>
            <a:ext cx="7924800" cy="742800"/>
          </a:xfrm>
          <a:prstGeom prst="rect">
            <a:avLst/>
          </a:prstGeom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Otsu’s Thresholding</a:t>
            </a:r>
            <a:endParaRPr/>
          </a:p>
        </p:txBody>
      </p:sp>
      <p:sp>
        <p:nvSpPr>
          <p:cNvPr id="186" name="Google Shape;186;gadc6f6b9ff_1_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7" name="Google Shape;187;gadc6f6b9ff_1_0"/>
          <p:cNvPicPr preferRelativeResize="0"/>
          <p:nvPr/>
        </p:nvPicPr>
        <p:blipFill rotWithShape="1">
          <a:blip r:embed="rId3">
            <a:alphaModFix/>
          </a:blip>
          <a:srcRect b="10706" l="9385" r="1056" t="4927"/>
          <a:stretch/>
        </p:blipFill>
        <p:spPr>
          <a:xfrm>
            <a:off x="1531950" y="2840350"/>
            <a:ext cx="2605050" cy="145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adc6f6b9ff_1_0"/>
          <p:cNvSpPr txBox="1"/>
          <p:nvPr/>
        </p:nvSpPr>
        <p:spPr>
          <a:xfrm>
            <a:off x="1491813" y="4432638"/>
            <a:ext cx="24432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Jiqing Expressway Dataset - Before Otsu’s Thresholding</a:t>
            </a:r>
            <a:endParaRPr/>
          </a:p>
        </p:txBody>
      </p:sp>
      <p:sp>
        <p:nvSpPr>
          <p:cNvPr id="189" name="Google Shape;189;gadc6f6b9ff_1_0"/>
          <p:cNvSpPr txBox="1"/>
          <p:nvPr/>
        </p:nvSpPr>
        <p:spPr>
          <a:xfrm>
            <a:off x="5284390" y="4432638"/>
            <a:ext cx="24432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Jiqing Expressway Dataset - After  Otsu’s Thresholding</a:t>
            </a:r>
            <a:endParaRPr/>
          </a:p>
        </p:txBody>
      </p:sp>
      <p:pic>
        <p:nvPicPr>
          <p:cNvPr id="190" name="Google Shape;190;gadc6f6b9ff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3675" y="851500"/>
            <a:ext cx="2836650" cy="198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adc6f6b9ff_1_0"/>
          <p:cNvPicPr preferRelativeResize="0"/>
          <p:nvPr/>
        </p:nvPicPr>
        <p:blipFill rotWithShape="1">
          <a:blip r:embed="rId5">
            <a:alphaModFix/>
          </a:blip>
          <a:srcRect b="11207" l="9339" r="1629" t="4780"/>
          <a:stretch/>
        </p:blipFill>
        <p:spPr>
          <a:xfrm>
            <a:off x="5187900" y="2822625"/>
            <a:ext cx="2664250" cy="14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344dd338a_2_0"/>
          <p:cNvSpPr txBox="1"/>
          <p:nvPr>
            <p:ph type="title"/>
          </p:nvPr>
        </p:nvSpPr>
        <p:spPr>
          <a:xfrm>
            <a:off x="1635300" y="43650"/>
            <a:ext cx="5873400" cy="742800"/>
          </a:xfrm>
          <a:prstGeom prst="rect">
            <a:avLst/>
          </a:prstGeom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Hough Transform</a:t>
            </a:r>
            <a:endParaRPr/>
          </a:p>
        </p:txBody>
      </p:sp>
      <p:sp>
        <p:nvSpPr>
          <p:cNvPr id="197" name="Google Shape;197;ga344dd338a_2_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8" name="Google Shape;198;ga344dd338a_2_0"/>
          <p:cNvSpPr txBox="1"/>
          <p:nvPr/>
        </p:nvSpPr>
        <p:spPr>
          <a:xfrm>
            <a:off x="1305500" y="1892150"/>
            <a:ext cx="40599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latin typeface="Cambria"/>
                <a:ea typeface="Cambria"/>
                <a:cs typeface="Cambria"/>
                <a:sym typeface="Cambria"/>
              </a:rPr>
              <a:t>θ</a:t>
            </a:r>
            <a:r>
              <a:rPr i="1" lang="en-US" sz="1300">
                <a:latin typeface="Times New Roman"/>
                <a:ea typeface="Times New Roman"/>
                <a:cs typeface="Times New Roman"/>
                <a:sym typeface="Times New Roman"/>
              </a:rPr>
              <a:t> = clockwise angle of the perpendicular with the x-axis</a:t>
            </a:r>
            <a:endParaRPr i="1"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solidFill>
                  <a:srgbClr val="202124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ρ</a:t>
            </a:r>
            <a:r>
              <a:rPr lang="en-US" sz="1300">
                <a:solidFill>
                  <a:srgbClr val="20212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n-US" sz="1300">
                <a:latin typeface="Times New Roman"/>
                <a:ea typeface="Times New Roman"/>
                <a:cs typeface="Times New Roman"/>
                <a:sym typeface="Times New Roman"/>
              </a:rPr>
              <a:t>= perpendicular distance of line to the origin</a:t>
            </a:r>
            <a:endParaRPr i="1"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latin typeface="Cambria"/>
                <a:ea typeface="Cambria"/>
                <a:cs typeface="Cambria"/>
                <a:sym typeface="Cambria"/>
              </a:rPr>
              <a:t>x</a:t>
            </a:r>
            <a:r>
              <a:rPr i="1" lang="en-US" sz="1300">
                <a:latin typeface="Times New Roman"/>
                <a:ea typeface="Times New Roman"/>
                <a:cs typeface="Times New Roman"/>
                <a:sym typeface="Times New Roman"/>
              </a:rPr>
              <a:t> = column index</a:t>
            </a:r>
            <a:endParaRPr i="1"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latin typeface="Cambria"/>
                <a:ea typeface="Cambria"/>
                <a:cs typeface="Cambria"/>
                <a:sym typeface="Cambria"/>
              </a:rPr>
              <a:t>y</a:t>
            </a:r>
            <a:r>
              <a:rPr i="1" lang="en-US" sz="1300">
                <a:latin typeface="Times New Roman"/>
                <a:ea typeface="Times New Roman"/>
                <a:cs typeface="Times New Roman"/>
                <a:sym typeface="Times New Roman"/>
              </a:rPr>
              <a:t> = row index</a:t>
            </a:r>
            <a:endParaRPr i="1"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" name="Google Shape;199;ga344dd338a_2_0"/>
          <p:cNvSpPr txBox="1"/>
          <p:nvPr/>
        </p:nvSpPr>
        <p:spPr>
          <a:xfrm>
            <a:off x="4065951" y="4418650"/>
            <a:ext cx="17016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accumulator s</a:t>
            </a: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pace in (</a:t>
            </a:r>
            <a:r>
              <a:rPr i="1" lang="en-US" sz="1000">
                <a:solidFill>
                  <a:srgbClr val="202124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ρ</a:t>
            </a: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1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θ</a:t>
            </a: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" name="Google Shape;200;ga344dd338a_2_0"/>
          <p:cNvSpPr txBox="1"/>
          <p:nvPr/>
        </p:nvSpPr>
        <p:spPr>
          <a:xfrm rot="-5400000">
            <a:off x="824679" y="3404588"/>
            <a:ext cx="10548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θ</a:t>
            </a: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(degrees)</a:t>
            </a:r>
            <a:endParaRPr sz="1000"/>
          </a:p>
        </p:txBody>
      </p:sp>
      <p:sp>
        <p:nvSpPr>
          <p:cNvPr id="201" name="Google Shape;201;ga344dd338a_2_0"/>
          <p:cNvSpPr txBox="1"/>
          <p:nvPr/>
        </p:nvSpPr>
        <p:spPr>
          <a:xfrm>
            <a:off x="4771900" y="4239238"/>
            <a:ext cx="2196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0212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ρ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2" name="Google Shape;202;ga344dd338a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800" y="1307004"/>
            <a:ext cx="1936225" cy="51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a344dd338a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1451" y="982299"/>
            <a:ext cx="1936225" cy="30324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a344dd338a_2_0"/>
          <p:cNvSpPr txBox="1"/>
          <p:nvPr/>
        </p:nvSpPr>
        <p:spPr>
          <a:xfrm>
            <a:off x="5436100" y="2664450"/>
            <a:ext cx="27936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202124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Line representation in Accumulator Space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5" name="Google Shape;205;ga344dd338a_2_0"/>
          <p:cNvPicPr preferRelativeResize="0"/>
          <p:nvPr/>
        </p:nvPicPr>
        <p:blipFill rotWithShape="1">
          <a:blip r:embed="rId5">
            <a:alphaModFix/>
          </a:blip>
          <a:srcRect b="11613" l="2543" r="0" t="0"/>
          <a:stretch/>
        </p:blipFill>
        <p:spPr>
          <a:xfrm>
            <a:off x="1459488" y="3041887"/>
            <a:ext cx="6327662" cy="1317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a344dd338a_2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7548" y="866573"/>
            <a:ext cx="2034800" cy="178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85002e95e_7_6"/>
          <p:cNvSpPr txBox="1"/>
          <p:nvPr>
            <p:ph type="title"/>
          </p:nvPr>
        </p:nvSpPr>
        <p:spPr>
          <a:xfrm>
            <a:off x="1635300" y="43650"/>
            <a:ext cx="5873400" cy="742800"/>
          </a:xfrm>
          <a:prstGeom prst="rect">
            <a:avLst/>
          </a:prstGeom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Hough Transform Continued</a:t>
            </a:r>
            <a:endParaRPr/>
          </a:p>
        </p:txBody>
      </p:sp>
      <p:sp>
        <p:nvSpPr>
          <p:cNvPr id="212" name="Google Shape;212;g785002e95e_7_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3" name="Google Shape;213;g785002e95e_7_6"/>
          <p:cNvSpPr txBox="1"/>
          <p:nvPr/>
        </p:nvSpPr>
        <p:spPr>
          <a:xfrm>
            <a:off x="541763" y="2851738"/>
            <a:ext cx="25260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- Jiqing Expressway Dataset - ROI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4" name="Google Shape;214;g785002e95e_7_6"/>
          <p:cNvSpPr txBox="1"/>
          <p:nvPr/>
        </p:nvSpPr>
        <p:spPr>
          <a:xfrm>
            <a:off x="5410200" y="2818200"/>
            <a:ext cx="36012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- Jiqing Expressway Dataset - ROI image with lines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" name="Google Shape;215;g785002e95e_7_6"/>
          <p:cNvSpPr txBox="1"/>
          <p:nvPr/>
        </p:nvSpPr>
        <p:spPr>
          <a:xfrm>
            <a:off x="3559951" y="4565650"/>
            <a:ext cx="16725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accumulator s</a:t>
            </a: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pace in (</a:t>
            </a:r>
            <a:r>
              <a:rPr i="1" lang="en-US" sz="1000">
                <a:solidFill>
                  <a:srgbClr val="202124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ρ</a:t>
            </a: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1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θ</a:t>
            </a: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" name="Google Shape;216;g785002e95e_7_6"/>
          <p:cNvSpPr txBox="1"/>
          <p:nvPr/>
        </p:nvSpPr>
        <p:spPr>
          <a:xfrm rot="-5400000">
            <a:off x="861225" y="3712075"/>
            <a:ext cx="9792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θ</a:t>
            </a: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(degrees)</a:t>
            </a:r>
            <a:endParaRPr sz="1000"/>
          </a:p>
        </p:txBody>
      </p:sp>
      <p:sp>
        <p:nvSpPr>
          <p:cNvPr id="217" name="Google Shape;217;g785002e95e_7_6"/>
          <p:cNvSpPr txBox="1"/>
          <p:nvPr/>
        </p:nvSpPr>
        <p:spPr>
          <a:xfrm>
            <a:off x="4209975" y="4398850"/>
            <a:ext cx="2196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0212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ρ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8" name="Google Shape;218;g785002e95e_7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925" y="1196763"/>
            <a:ext cx="2992450" cy="177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785002e95e_7_6"/>
          <p:cNvPicPr preferRelativeResize="0"/>
          <p:nvPr/>
        </p:nvPicPr>
        <p:blipFill rotWithShape="1">
          <a:blip r:embed="rId4">
            <a:alphaModFix/>
          </a:blip>
          <a:srcRect b="11613" l="2543" r="0" t="0"/>
          <a:stretch/>
        </p:blipFill>
        <p:spPr>
          <a:xfrm>
            <a:off x="1407750" y="3397450"/>
            <a:ext cx="5873400" cy="122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785002e95e_7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1575" y="1196024"/>
            <a:ext cx="2856425" cy="16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785002e95e_7_6"/>
          <p:cNvSpPr txBox="1"/>
          <p:nvPr/>
        </p:nvSpPr>
        <p:spPr>
          <a:xfrm>
            <a:off x="3066338" y="2851738"/>
            <a:ext cx="25260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Possible lines represented in accumulator space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2" name="Google Shape;222;g785002e95e_7_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89963" y="1124800"/>
            <a:ext cx="1909420" cy="172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785002e95e_7_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60676" y="839611"/>
            <a:ext cx="1936225" cy="30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344dd338a_0_37"/>
          <p:cNvSpPr txBox="1"/>
          <p:nvPr>
            <p:ph type="title"/>
          </p:nvPr>
        </p:nvSpPr>
        <p:spPr>
          <a:xfrm>
            <a:off x="609600" y="247314"/>
            <a:ext cx="7924800" cy="742800"/>
          </a:xfrm>
          <a:prstGeom prst="rect">
            <a:avLst/>
          </a:prstGeom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Hough Transform Problem</a:t>
            </a:r>
            <a:endParaRPr/>
          </a:p>
        </p:txBody>
      </p:sp>
      <p:sp>
        <p:nvSpPr>
          <p:cNvPr id="229" name="Google Shape;229;ga344dd338a_0_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0" name="Google Shape;230;ga344dd338a_0_37"/>
          <p:cNvPicPr preferRelativeResize="0"/>
          <p:nvPr/>
        </p:nvPicPr>
        <p:blipFill rotWithShape="1">
          <a:blip r:embed="rId3">
            <a:alphaModFix/>
          </a:blip>
          <a:srcRect b="0" l="2171" r="0" t="0"/>
          <a:stretch/>
        </p:blipFill>
        <p:spPr>
          <a:xfrm>
            <a:off x="1837825" y="947125"/>
            <a:ext cx="5468350" cy="317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a344dd338a_0_37"/>
          <p:cNvSpPr txBox="1"/>
          <p:nvPr/>
        </p:nvSpPr>
        <p:spPr>
          <a:xfrm>
            <a:off x="1837825" y="4042775"/>
            <a:ext cx="5468400" cy="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Jiqing Expressway Dataset - </a:t>
            </a: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Overlayed with Hough Transform Output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a344dd338a_1_0"/>
          <p:cNvSpPr txBox="1"/>
          <p:nvPr>
            <p:ph type="title"/>
          </p:nvPr>
        </p:nvSpPr>
        <p:spPr>
          <a:xfrm>
            <a:off x="609600" y="247314"/>
            <a:ext cx="79248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Double Peak Averaging</a:t>
            </a:r>
            <a:endParaRPr/>
          </a:p>
        </p:txBody>
      </p:sp>
      <p:sp>
        <p:nvSpPr>
          <p:cNvPr id="237" name="Google Shape;237;ga344dd338a_1_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8" name="Google Shape;238;ga344dd338a_1_0"/>
          <p:cNvSpPr txBox="1"/>
          <p:nvPr/>
        </p:nvSpPr>
        <p:spPr>
          <a:xfrm>
            <a:off x="44525" y="3619650"/>
            <a:ext cx="3267300" cy="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Jiqing Expressway Dataset - </a:t>
            </a: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Overlayed with Hough Transform Output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9" name="Google Shape;239;ga344dd338a_1_0"/>
          <p:cNvSpPr txBox="1"/>
          <p:nvPr/>
        </p:nvSpPr>
        <p:spPr>
          <a:xfrm>
            <a:off x="2938350" y="3619650"/>
            <a:ext cx="3267300" cy="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1" lang="en-US" sz="1000">
                <a:solidFill>
                  <a:srgbClr val="202124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ρ</a:t>
            </a: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1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θ</a:t>
            </a:r>
            <a:r>
              <a:rPr b="0" i="0" lang="en-US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value scatter and histogram plot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" name="Google Shape;240;ga344dd338a_1_0"/>
          <p:cNvSpPr txBox="1"/>
          <p:nvPr/>
        </p:nvSpPr>
        <p:spPr>
          <a:xfrm>
            <a:off x="5743113" y="3706425"/>
            <a:ext cx="3267300" cy="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Jiqing Expressway Dataset - </a:t>
            </a: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Double Peak Averaging </a:t>
            </a: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Hough Transform Output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1" name="Google Shape;241;ga344dd338a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25" y="1605725"/>
            <a:ext cx="3439843" cy="195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a344dd338a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5950" y="1348758"/>
            <a:ext cx="2374350" cy="2357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a344dd338a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5238" y="1619364"/>
            <a:ext cx="3324225" cy="19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344dd338a_2_320"/>
          <p:cNvSpPr txBox="1"/>
          <p:nvPr>
            <p:ph type="title"/>
          </p:nvPr>
        </p:nvSpPr>
        <p:spPr>
          <a:xfrm>
            <a:off x="609600" y="247314"/>
            <a:ext cx="79248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Removal of lane markings - double peak</a:t>
            </a:r>
            <a:endParaRPr/>
          </a:p>
        </p:txBody>
      </p:sp>
      <p:sp>
        <p:nvSpPr>
          <p:cNvPr id="249" name="Google Shape;249;ga344dd338a_2_3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0" name="Google Shape;250;ga344dd338a_2_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0575" y="2418389"/>
            <a:ext cx="3324225" cy="19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a344dd338a_2_320"/>
          <p:cNvSpPr txBox="1"/>
          <p:nvPr/>
        </p:nvSpPr>
        <p:spPr>
          <a:xfrm>
            <a:off x="784625" y="901000"/>
            <a:ext cx="7290900" cy="15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Separate into two groups - positively and negatively sloped lines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Count number of lines in each group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find the minimum positively and negatively sloped lines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Only overlay the lines that are not the minimum positively and negatively sloped lines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2" name="Google Shape;252;ga344dd338a_2_3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450" y="2418389"/>
            <a:ext cx="3324225" cy="19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a344dd338a_2_320"/>
          <p:cNvSpPr txBox="1"/>
          <p:nvPr/>
        </p:nvSpPr>
        <p:spPr>
          <a:xfrm>
            <a:off x="740913" y="4342450"/>
            <a:ext cx="3267300" cy="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Jiqing Expressway Dataset - </a:t>
            </a: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of third masking where lane marking is still present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4" name="Google Shape;254;ga344dd338a_2_320"/>
          <p:cNvSpPr txBox="1"/>
          <p:nvPr/>
        </p:nvSpPr>
        <p:spPr>
          <a:xfrm>
            <a:off x="5079038" y="4342450"/>
            <a:ext cx="3267300" cy="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Jiqing Expressway Dataset - </a:t>
            </a: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of lane marking removal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a344dd338a_2_385"/>
          <p:cNvSpPr txBox="1"/>
          <p:nvPr>
            <p:ph type="title"/>
          </p:nvPr>
        </p:nvSpPr>
        <p:spPr>
          <a:xfrm>
            <a:off x="609600" y="247314"/>
            <a:ext cx="7924800" cy="742800"/>
          </a:xfrm>
          <a:prstGeom prst="rect">
            <a:avLst/>
          </a:prstGeom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Vanishing Point Calculation</a:t>
            </a:r>
            <a:endParaRPr/>
          </a:p>
        </p:txBody>
      </p:sp>
      <p:sp>
        <p:nvSpPr>
          <p:cNvPr id="260" name="Google Shape;260;ga344dd338a_2_385"/>
          <p:cNvSpPr txBox="1"/>
          <p:nvPr>
            <p:ph idx="1" type="body"/>
          </p:nvPr>
        </p:nvSpPr>
        <p:spPr>
          <a:xfrm>
            <a:off x="457200" y="968725"/>
            <a:ext cx="8534400" cy="34977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540"/>
              </a:spcBef>
              <a:spcAft>
                <a:spcPts val="0"/>
              </a:spcAft>
              <a:buSzPts val="1400"/>
              <a:buChar char="●"/>
            </a:pPr>
            <a:r>
              <a:rPr lang="en-US" sz="2000"/>
              <a:t>Lines represented in </a:t>
            </a:r>
            <a:r>
              <a:rPr i="1" lang="en-US" sz="2000">
                <a:latin typeface="Cambria"/>
                <a:ea typeface="Cambria"/>
                <a:cs typeface="Cambria"/>
                <a:sym typeface="Cambria"/>
              </a:rPr>
              <a:t>y = mx + c </a:t>
            </a:r>
            <a:r>
              <a:rPr lang="en-US" sz="2000"/>
              <a:t>format</a:t>
            </a:r>
            <a:endParaRPr sz="20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/>
              <a:t>Form a system of equations using</a:t>
            </a:r>
            <a:endParaRPr sz="20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/>
              <a:t>Solve for x and y to get the coordinate of the vanishing point</a:t>
            </a:r>
            <a:endParaRPr sz="20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/>
              <a:t>Cut the part of the lines where the row index is less than the vanishing point</a:t>
            </a:r>
            <a:endParaRPr sz="2000"/>
          </a:p>
        </p:txBody>
      </p:sp>
      <p:sp>
        <p:nvSpPr>
          <p:cNvPr id="261" name="Google Shape;261;ga344dd338a_2_38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2" name="Google Shape;262;ga344dd338a_2_3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95175"/>
            <a:ext cx="1348615" cy="44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a344dd338a_2_3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8863" y="2653050"/>
            <a:ext cx="3324225" cy="1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a344dd338a_2_3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9850" y="2653039"/>
            <a:ext cx="3324225" cy="19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a344dd338a_2_385"/>
          <p:cNvSpPr txBox="1"/>
          <p:nvPr/>
        </p:nvSpPr>
        <p:spPr>
          <a:xfrm>
            <a:off x="918300" y="4537100"/>
            <a:ext cx="3267300" cy="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Jiqing Expressway Dataset - </a:t>
            </a: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of lane marking removal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6" name="Google Shape;266;ga344dd338a_2_385"/>
          <p:cNvSpPr txBox="1"/>
          <p:nvPr/>
        </p:nvSpPr>
        <p:spPr>
          <a:xfrm>
            <a:off x="4547325" y="4537100"/>
            <a:ext cx="3267300" cy="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Jiqing Expressway Dataset - </a:t>
            </a: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vanishing point calculation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7" name="Google Shape;267;ga344dd338a_2_3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53675" y="951225"/>
            <a:ext cx="1675608" cy="44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a4fd69dd2e_2_0"/>
          <p:cNvSpPr txBox="1"/>
          <p:nvPr>
            <p:ph type="title"/>
          </p:nvPr>
        </p:nvSpPr>
        <p:spPr>
          <a:xfrm>
            <a:off x="609600" y="247314"/>
            <a:ext cx="79248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RGB to HSV equations</a:t>
            </a:r>
            <a:endParaRPr/>
          </a:p>
        </p:txBody>
      </p:sp>
      <p:sp>
        <p:nvSpPr>
          <p:cNvPr id="273" name="Google Shape;273;ga4fd69dd2e_2_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4" name="Google Shape;274;ga4fd69dd2e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063" y="931925"/>
            <a:ext cx="60960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a4fd69dd2e_2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063" y="1351788"/>
            <a:ext cx="60960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a4fd69dd2e_2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3300" y="1738038"/>
            <a:ext cx="619125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a4fd69dd2e_2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06397" y="1537422"/>
            <a:ext cx="1969400" cy="24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a4fd69dd2e_2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42598" y="931922"/>
            <a:ext cx="2114174" cy="30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a4fd69dd2e_2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94975" y="1246247"/>
            <a:ext cx="2114175" cy="246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a4fd69dd2e_2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35398" y="1826225"/>
            <a:ext cx="3021153" cy="27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a4fd69dd2e_2_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78605" y="2169125"/>
            <a:ext cx="2758620" cy="24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a4fd69dd2e_2_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83725" y="1018775"/>
            <a:ext cx="79057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a4fd69dd2e_2_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69425" y="1438738"/>
            <a:ext cx="81915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a4fd69dd2e_2_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283725" y="1868250"/>
            <a:ext cx="79057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a4fd69dd2e_2_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057978" y="2492975"/>
            <a:ext cx="2660197" cy="31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a4fd69dd2e_2_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303075" y="999725"/>
            <a:ext cx="71437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a4fd69dd2e_2_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12600" y="1397463"/>
            <a:ext cx="69532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a4fd69dd2e_2_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345525" y="1795225"/>
            <a:ext cx="71437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a4fd69dd2e_2_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777350" y="984313"/>
            <a:ext cx="1666875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a4fd69dd2e_2_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3801150" y="1351800"/>
            <a:ext cx="1619250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a4fd69dd2e_2_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886560" y="2819275"/>
            <a:ext cx="4069990" cy="30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a4fd69dd2e_2_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983450" y="3120225"/>
            <a:ext cx="3940250" cy="27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a4fd69dd2e_2_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924300" y="1719275"/>
            <a:ext cx="129540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a4fd69dd2e_2_0"/>
          <p:cNvPicPr preferRelativeResize="0"/>
          <p:nvPr/>
        </p:nvPicPr>
        <p:blipFill rotWithShape="1">
          <a:blip r:embed="rId23">
            <a:alphaModFix/>
          </a:blip>
          <a:srcRect b="0" l="0" r="49039" t="0"/>
          <a:stretch/>
        </p:blipFill>
        <p:spPr>
          <a:xfrm>
            <a:off x="4796975" y="3390775"/>
            <a:ext cx="3940251" cy="310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a4fd69dd2e_2_0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458875" y="3484575"/>
            <a:ext cx="132397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a4fd69dd2e_2_0"/>
          <p:cNvPicPr preferRelativeResize="0"/>
          <p:nvPr/>
        </p:nvPicPr>
        <p:blipFill rotWithShape="1">
          <a:blip r:embed="rId23">
            <a:alphaModFix/>
          </a:blip>
          <a:srcRect b="0" l="50632" r="0" t="0"/>
          <a:stretch/>
        </p:blipFill>
        <p:spPr>
          <a:xfrm>
            <a:off x="5155225" y="3661050"/>
            <a:ext cx="3864324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a4fd69dd2e_2_0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609600" y="3975375"/>
            <a:ext cx="95250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a4fd69dd2e_2_0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399075" y="2314100"/>
            <a:ext cx="4172924" cy="112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a4fd69dd2e_4_42"/>
          <p:cNvSpPr txBox="1"/>
          <p:nvPr>
            <p:ph type="title"/>
          </p:nvPr>
        </p:nvSpPr>
        <p:spPr>
          <a:xfrm>
            <a:off x="609600" y="247314"/>
            <a:ext cx="79248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RGB to HSV</a:t>
            </a:r>
            <a:endParaRPr/>
          </a:p>
        </p:txBody>
      </p:sp>
      <p:sp>
        <p:nvSpPr>
          <p:cNvPr id="304" name="Google Shape;304;ga4fd69dd2e_4_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5" name="Google Shape;305;ga4fd69dd2e_4_42"/>
          <p:cNvSpPr txBox="1"/>
          <p:nvPr/>
        </p:nvSpPr>
        <p:spPr>
          <a:xfrm>
            <a:off x="3328650" y="2391150"/>
            <a:ext cx="24867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- </a:t>
            </a: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masking layer on resized </a:t>
            </a:r>
            <a:r>
              <a:rPr b="0" i="0" lang="en-US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color image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a4fd69dd2e_4_42"/>
          <p:cNvSpPr txBox="1"/>
          <p:nvPr/>
        </p:nvSpPr>
        <p:spPr>
          <a:xfrm>
            <a:off x="531175" y="4297525"/>
            <a:ext cx="24867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- Hue Channel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a4fd69dd2e_4_42"/>
          <p:cNvSpPr txBox="1"/>
          <p:nvPr/>
        </p:nvSpPr>
        <p:spPr>
          <a:xfrm>
            <a:off x="3357050" y="4297525"/>
            <a:ext cx="24867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- Saturation Channel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ga4fd69dd2e_4_42"/>
          <p:cNvSpPr txBox="1"/>
          <p:nvPr/>
        </p:nvSpPr>
        <p:spPr>
          <a:xfrm>
            <a:off x="6126100" y="4297525"/>
            <a:ext cx="24867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- Value Channel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Google Shape;309;ga4fd69dd2e_4_42"/>
          <p:cNvPicPr preferRelativeResize="0"/>
          <p:nvPr/>
        </p:nvPicPr>
        <p:blipFill rotWithShape="1">
          <a:blip r:embed="rId3">
            <a:alphaModFix/>
          </a:blip>
          <a:srcRect b="0" l="0" r="0" t="10257"/>
          <a:stretch/>
        </p:blipFill>
        <p:spPr>
          <a:xfrm>
            <a:off x="3273320" y="903325"/>
            <a:ext cx="2654180" cy="148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a4fd69dd2e_4_42"/>
          <p:cNvPicPr preferRelativeResize="0"/>
          <p:nvPr/>
        </p:nvPicPr>
        <p:blipFill rotWithShape="1">
          <a:blip r:embed="rId4">
            <a:alphaModFix/>
          </a:blip>
          <a:srcRect b="0" l="0" r="0" t="9428"/>
          <a:stretch/>
        </p:blipFill>
        <p:spPr>
          <a:xfrm>
            <a:off x="6042375" y="2798025"/>
            <a:ext cx="2629862" cy="148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a4fd69dd2e_4_42"/>
          <p:cNvPicPr preferRelativeResize="0"/>
          <p:nvPr/>
        </p:nvPicPr>
        <p:blipFill rotWithShape="1">
          <a:blip r:embed="rId5">
            <a:alphaModFix/>
          </a:blip>
          <a:srcRect b="0" l="0" r="0" t="9608"/>
          <a:stretch/>
        </p:blipFill>
        <p:spPr>
          <a:xfrm>
            <a:off x="3254400" y="2798013"/>
            <a:ext cx="2635178" cy="148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a4fd69dd2e_4_42"/>
          <p:cNvPicPr preferRelativeResize="0"/>
          <p:nvPr/>
        </p:nvPicPr>
        <p:blipFill rotWithShape="1">
          <a:blip r:embed="rId6">
            <a:alphaModFix/>
          </a:blip>
          <a:srcRect b="0" l="0" r="0" t="8850"/>
          <a:stretch/>
        </p:blipFill>
        <p:spPr>
          <a:xfrm>
            <a:off x="447438" y="2786325"/>
            <a:ext cx="2654175" cy="1511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"/>
          <p:cNvSpPr txBox="1"/>
          <p:nvPr>
            <p:ph type="title"/>
          </p:nvPr>
        </p:nvSpPr>
        <p:spPr>
          <a:xfrm>
            <a:off x="585575" y="247289"/>
            <a:ext cx="79248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Project Team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8" name="Google Shape;6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8049" y="1007400"/>
            <a:ext cx="1238451" cy="124119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3"/>
          <p:cNvSpPr txBox="1"/>
          <p:nvPr/>
        </p:nvSpPr>
        <p:spPr>
          <a:xfrm>
            <a:off x="3404738" y="2169275"/>
            <a:ext cx="22647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Ben Sukboontip</a:t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" name="Google Shape;70;p3"/>
          <p:cNvSpPr txBox="1"/>
          <p:nvPr/>
        </p:nvSpPr>
        <p:spPr>
          <a:xfrm>
            <a:off x="1214425" y="2169275"/>
            <a:ext cx="21057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Pranav Jagada</a:t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71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2" name="Google Shape;72;p3"/>
          <p:cNvPicPr preferRelativeResize="0"/>
          <p:nvPr/>
        </p:nvPicPr>
        <p:blipFill rotWithShape="1">
          <a:blip r:embed="rId4">
            <a:alphaModFix/>
          </a:blip>
          <a:srcRect b="22443" l="0" r="0" t="0"/>
          <a:stretch/>
        </p:blipFill>
        <p:spPr>
          <a:xfrm>
            <a:off x="3948646" y="1007404"/>
            <a:ext cx="1087947" cy="1238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8749" y="990099"/>
            <a:ext cx="1238439" cy="12384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3"/>
          <p:cNvSpPr txBox="1"/>
          <p:nvPr/>
        </p:nvSpPr>
        <p:spPr>
          <a:xfrm>
            <a:off x="5754063" y="2169275"/>
            <a:ext cx="19278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Rohit Tokala</a:t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5" name="Google Shape;75;p3"/>
          <p:cNvPicPr preferRelativeResize="0"/>
          <p:nvPr/>
        </p:nvPicPr>
        <p:blipFill rotWithShape="1">
          <a:blip r:embed="rId6">
            <a:alphaModFix/>
          </a:blip>
          <a:srcRect b="28345" l="0" r="0" t="12843"/>
          <a:stretch/>
        </p:blipFill>
        <p:spPr>
          <a:xfrm>
            <a:off x="2655763" y="2967875"/>
            <a:ext cx="1306175" cy="113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3"/>
          <p:cNvSpPr txBox="1"/>
          <p:nvPr/>
        </p:nvSpPr>
        <p:spPr>
          <a:xfrm>
            <a:off x="2139100" y="4099450"/>
            <a:ext cx="22647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Louis Liu</a:t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7" name="Google Shape;77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80800" y="2843672"/>
            <a:ext cx="1238450" cy="137999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3"/>
          <p:cNvSpPr txBox="1"/>
          <p:nvPr/>
        </p:nvSpPr>
        <p:spPr>
          <a:xfrm>
            <a:off x="4347175" y="4187350"/>
            <a:ext cx="27057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Tharm Lertviwatkul</a:t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711bda5f9_2_1"/>
          <p:cNvSpPr txBox="1"/>
          <p:nvPr>
            <p:ph type="title"/>
          </p:nvPr>
        </p:nvSpPr>
        <p:spPr>
          <a:xfrm>
            <a:off x="609600" y="247314"/>
            <a:ext cx="79248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Obtain color</a:t>
            </a:r>
            <a:endParaRPr/>
          </a:p>
        </p:txBody>
      </p:sp>
      <p:sp>
        <p:nvSpPr>
          <p:cNvPr id="318" name="Google Shape;318;ga711bda5f9_2_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9" name="Google Shape;319;ga711bda5f9_2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549" y="394450"/>
            <a:ext cx="1515000" cy="113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a711bda5f9_2_1"/>
          <p:cNvSpPr txBox="1"/>
          <p:nvPr/>
        </p:nvSpPr>
        <p:spPr>
          <a:xfrm>
            <a:off x="73700" y="1447925"/>
            <a:ext cx="24867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Cross section of HSV cone representing all colors of a certain hue</a:t>
            </a:r>
            <a:endParaRPr b="0" i="0" sz="1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Portland State University</a:t>
            </a:r>
            <a:endParaRPr b="0" i="0" sz="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1" name="Google Shape;321;ga711bda5f9_2_1"/>
          <p:cNvSpPr txBox="1"/>
          <p:nvPr/>
        </p:nvSpPr>
        <p:spPr>
          <a:xfrm>
            <a:off x="126600" y="2032600"/>
            <a:ext cx="88908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Histograms’ sample size is all pixels that are both on the lines (line thickness 3) and in the cropped region. The lines were obtained from the averaging function.</a:t>
            </a:r>
            <a:endParaRPr b="0" i="0" sz="1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2" name="Google Shape;322;ga711bda5f9_2_1"/>
          <p:cNvPicPr preferRelativeResize="0"/>
          <p:nvPr/>
        </p:nvPicPr>
        <p:blipFill rotWithShape="1">
          <a:blip r:embed="rId4">
            <a:alphaModFix/>
          </a:blip>
          <a:srcRect b="19686" l="22027" r="20891" t="51298"/>
          <a:stretch/>
        </p:blipFill>
        <p:spPr>
          <a:xfrm>
            <a:off x="5810227" y="898125"/>
            <a:ext cx="2869125" cy="910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a711bda5f9_2_1"/>
          <p:cNvPicPr preferRelativeResize="0"/>
          <p:nvPr/>
        </p:nvPicPr>
        <p:blipFill rotWithShape="1">
          <a:blip r:embed="rId5">
            <a:alphaModFix/>
          </a:blip>
          <a:srcRect b="19057" l="21542" r="21376" t="50729"/>
          <a:stretch/>
        </p:blipFill>
        <p:spPr>
          <a:xfrm>
            <a:off x="773850" y="2348463"/>
            <a:ext cx="1722700" cy="569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a711bda5f9_2_1"/>
          <p:cNvPicPr preferRelativeResize="0"/>
          <p:nvPr/>
        </p:nvPicPr>
        <p:blipFill rotWithShape="1">
          <a:blip r:embed="rId6">
            <a:alphaModFix/>
          </a:blip>
          <a:srcRect b="20282" l="21979" r="21850" t="51841"/>
          <a:stretch/>
        </p:blipFill>
        <p:spPr>
          <a:xfrm>
            <a:off x="3710662" y="2366239"/>
            <a:ext cx="1722700" cy="534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a711bda5f9_2_1"/>
          <p:cNvPicPr preferRelativeResize="0"/>
          <p:nvPr/>
        </p:nvPicPr>
        <p:blipFill rotWithShape="1">
          <a:blip r:embed="rId7">
            <a:alphaModFix/>
          </a:blip>
          <a:srcRect b="20324" l="22315" r="21614" t="51743"/>
          <a:stretch/>
        </p:blipFill>
        <p:spPr>
          <a:xfrm>
            <a:off x="6479200" y="2366250"/>
            <a:ext cx="1716079" cy="5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a711bda5f9_2_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7501" y="3047800"/>
            <a:ext cx="2295375" cy="1632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a711bda5f9_2_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62100" y="3058150"/>
            <a:ext cx="2219825" cy="161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a711bda5f9_2_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89548" y="3058150"/>
            <a:ext cx="2295375" cy="1615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a2b934d246_0_0"/>
          <p:cNvSpPr txBox="1"/>
          <p:nvPr>
            <p:ph type="title"/>
          </p:nvPr>
        </p:nvSpPr>
        <p:spPr>
          <a:xfrm>
            <a:off x="609600" y="247314"/>
            <a:ext cx="79248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Obtain value parameter</a:t>
            </a:r>
            <a:endParaRPr/>
          </a:p>
        </p:txBody>
      </p:sp>
      <p:sp>
        <p:nvSpPr>
          <p:cNvPr id="334" name="Google Shape;334;ga2b934d246_0_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5" name="Google Shape;335;ga2b934d246_0_0"/>
          <p:cNvSpPr txBox="1"/>
          <p:nvPr/>
        </p:nvSpPr>
        <p:spPr>
          <a:xfrm>
            <a:off x="845175" y="2969675"/>
            <a:ext cx="24867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Value Channel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6" name="Google Shape;336;ga2b934d24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400" y="3330876"/>
            <a:ext cx="4780876" cy="20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a2b934d246_0_0"/>
          <p:cNvPicPr preferRelativeResize="0"/>
          <p:nvPr/>
        </p:nvPicPr>
        <p:blipFill rotWithShape="1">
          <a:blip r:embed="rId4">
            <a:alphaModFix/>
          </a:blip>
          <a:srcRect b="20324" l="22315" r="21614" t="51743"/>
          <a:stretch/>
        </p:blipFill>
        <p:spPr>
          <a:xfrm>
            <a:off x="936300" y="2173825"/>
            <a:ext cx="2304450" cy="717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a2b934d246_0_0"/>
          <p:cNvPicPr preferRelativeResize="0"/>
          <p:nvPr/>
        </p:nvPicPr>
        <p:blipFill rotWithShape="1">
          <a:blip r:embed="rId5">
            <a:alphaModFix/>
          </a:blip>
          <a:srcRect b="19686" l="22027" r="20891" t="51298"/>
          <a:stretch/>
        </p:blipFill>
        <p:spPr>
          <a:xfrm>
            <a:off x="936300" y="1002175"/>
            <a:ext cx="2304450" cy="731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a2b934d246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9250" y="2890925"/>
            <a:ext cx="2895775" cy="2038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a2b934d246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07275" y="842100"/>
            <a:ext cx="3027750" cy="2038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a4fd69dd2e_4_63"/>
          <p:cNvSpPr txBox="1"/>
          <p:nvPr>
            <p:ph type="title"/>
          </p:nvPr>
        </p:nvSpPr>
        <p:spPr>
          <a:xfrm>
            <a:off x="609600" y="18714"/>
            <a:ext cx="79248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Obtain color</a:t>
            </a:r>
            <a:endParaRPr/>
          </a:p>
        </p:txBody>
      </p:sp>
      <p:sp>
        <p:nvSpPr>
          <p:cNvPr id="346" name="Google Shape;346;ga4fd69dd2e_4_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7" name="Google Shape;347;ga4fd69dd2e_4_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635975"/>
            <a:ext cx="210692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a4fd69dd2e_4_63"/>
          <p:cNvPicPr preferRelativeResize="0"/>
          <p:nvPr/>
        </p:nvPicPr>
        <p:blipFill rotWithShape="1">
          <a:blip r:embed="rId4">
            <a:alphaModFix/>
          </a:blip>
          <a:srcRect b="5097" l="0" r="0" t="14822"/>
          <a:stretch/>
        </p:blipFill>
        <p:spPr>
          <a:xfrm>
            <a:off x="152400" y="1031098"/>
            <a:ext cx="2106925" cy="36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a4fd69dd2e_4_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" y="2161000"/>
            <a:ext cx="3301075" cy="3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ga4fd69dd2e_4_63"/>
          <p:cNvSpPr txBox="1"/>
          <p:nvPr/>
        </p:nvSpPr>
        <p:spPr>
          <a:xfrm>
            <a:off x="4340425" y="1623675"/>
            <a:ext cx="41631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represents a pixel that is on one of the two lines (line thickness of 3 pixels) obtained from the averaging function and is also in the cropped region of interest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1" name="Google Shape;351;ga4fd69dd2e_4_63"/>
          <p:cNvSpPr txBox="1"/>
          <p:nvPr/>
        </p:nvSpPr>
        <p:spPr>
          <a:xfrm>
            <a:off x="36100" y="3690650"/>
            <a:ext cx="24867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- Hue Channel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ga4fd69dd2e_4_63"/>
          <p:cNvSpPr txBox="1"/>
          <p:nvPr/>
        </p:nvSpPr>
        <p:spPr>
          <a:xfrm>
            <a:off x="2301987" y="3690650"/>
            <a:ext cx="24867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- Saturation Channel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a4fd69dd2e_4_63"/>
          <p:cNvSpPr txBox="1"/>
          <p:nvPr/>
        </p:nvSpPr>
        <p:spPr>
          <a:xfrm>
            <a:off x="4555187" y="3726000"/>
            <a:ext cx="24867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- Value Channel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a4fd69dd2e_4_63"/>
          <p:cNvSpPr txBox="1"/>
          <p:nvPr/>
        </p:nvSpPr>
        <p:spPr>
          <a:xfrm>
            <a:off x="3328662" y="4622350"/>
            <a:ext cx="24867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- Lane marking color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ga4fd69dd2e_4_63"/>
          <p:cNvSpPr txBox="1"/>
          <p:nvPr/>
        </p:nvSpPr>
        <p:spPr>
          <a:xfrm>
            <a:off x="6740375" y="3655825"/>
            <a:ext cx="24867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- Line locations (indicated by red lines)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" name="Google Shape;356;ga4fd69dd2e_4_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4550" y="1441350"/>
            <a:ext cx="1802613" cy="40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a4fd69dd2e_4_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8325" y="1843195"/>
            <a:ext cx="2015074" cy="40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a4fd69dd2e_4_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46633" y="635975"/>
            <a:ext cx="5879742" cy="8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a4fd69dd2e_4_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92650" y="2561313"/>
            <a:ext cx="1982125" cy="1147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a4fd69dd2e_4_63"/>
          <p:cNvPicPr preferRelativeResize="0"/>
          <p:nvPr/>
        </p:nvPicPr>
        <p:blipFill rotWithShape="1">
          <a:blip r:embed="rId10">
            <a:alphaModFix/>
          </a:blip>
          <a:srcRect b="0" l="0" r="0" t="9428"/>
          <a:stretch/>
        </p:blipFill>
        <p:spPr>
          <a:xfrm>
            <a:off x="4807460" y="2574275"/>
            <a:ext cx="1982125" cy="1121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a4fd69dd2e_4_63"/>
          <p:cNvPicPr preferRelativeResize="0"/>
          <p:nvPr/>
        </p:nvPicPr>
        <p:blipFill rotWithShape="1">
          <a:blip r:embed="rId11">
            <a:alphaModFix/>
          </a:blip>
          <a:srcRect b="0" l="0" r="0" t="9608"/>
          <a:stretch/>
        </p:blipFill>
        <p:spPr>
          <a:xfrm>
            <a:off x="2552282" y="2586100"/>
            <a:ext cx="1986080" cy="112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a4fd69dd2e_4_63"/>
          <p:cNvPicPr preferRelativeResize="0"/>
          <p:nvPr/>
        </p:nvPicPr>
        <p:blipFill rotWithShape="1">
          <a:blip r:embed="rId12">
            <a:alphaModFix/>
          </a:blip>
          <a:srcRect b="0" l="0" r="0" t="8850"/>
          <a:stretch/>
        </p:blipFill>
        <p:spPr>
          <a:xfrm>
            <a:off x="271912" y="2573110"/>
            <a:ext cx="2015075" cy="1147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a4fd69dd2e_4_6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262750" y="4005263"/>
            <a:ext cx="3275635" cy="7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a4fd69dd2e_4_6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538363" y="4003475"/>
            <a:ext cx="3301075" cy="746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ga2b934d246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5000" y="3608027"/>
            <a:ext cx="1514298" cy="110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a2b934d246_0_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4854" y="2450275"/>
            <a:ext cx="1565796" cy="110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a2b934d246_0_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04818" y="1332293"/>
            <a:ext cx="1565850" cy="1102041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a2b934d246_0_13"/>
          <p:cNvSpPr txBox="1"/>
          <p:nvPr>
            <p:ph type="title"/>
          </p:nvPr>
        </p:nvSpPr>
        <p:spPr>
          <a:xfrm>
            <a:off x="609600" y="-133686"/>
            <a:ext cx="79248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Color verification</a:t>
            </a:r>
            <a:endParaRPr/>
          </a:p>
        </p:txBody>
      </p:sp>
      <p:sp>
        <p:nvSpPr>
          <p:cNvPr id="373" name="Google Shape;373;ga2b934d246_0_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4" name="Google Shape;374;ga2b934d246_0_13"/>
          <p:cNvSpPr txBox="1"/>
          <p:nvPr/>
        </p:nvSpPr>
        <p:spPr>
          <a:xfrm>
            <a:off x="587225" y="1028975"/>
            <a:ext cx="17106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Resized color image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ga2b934d246_0_13"/>
          <p:cNvSpPr txBox="1"/>
          <p:nvPr/>
        </p:nvSpPr>
        <p:spPr>
          <a:xfrm>
            <a:off x="2802300" y="1028975"/>
            <a:ext cx="17106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Cropped image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ga2b934d246_0_13"/>
          <p:cNvSpPr txBox="1"/>
          <p:nvPr/>
        </p:nvSpPr>
        <p:spPr>
          <a:xfrm>
            <a:off x="5017375" y="1028975"/>
            <a:ext cx="17106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Just whites and yellows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Google Shape;377;ga2b934d246_0_13"/>
          <p:cNvPicPr preferRelativeResize="0"/>
          <p:nvPr/>
        </p:nvPicPr>
        <p:blipFill rotWithShape="1">
          <a:blip r:embed="rId6">
            <a:alphaModFix/>
          </a:blip>
          <a:srcRect b="0" l="0" r="0" t="8975"/>
          <a:stretch/>
        </p:blipFill>
        <p:spPr>
          <a:xfrm>
            <a:off x="587225" y="1390180"/>
            <a:ext cx="1710600" cy="977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a2b934d246_0_13"/>
          <p:cNvPicPr preferRelativeResize="0"/>
          <p:nvPr/>
        </p:nvPicPr>
        <p:blipFill rotWithShape="1">
          <a:blip r:embed="rId7">
            <a:alphaModFix/>
          </a:blip>
          <a:srcRect b="0" l="0" r="0" t="9836"/>
          <a:stretch/>
        </p:blipFill>
        <p:spPr>
          <a:xfrm>
            <a:off x="2794131" y="1390175"/>
            <a:ext cx="1726934" cy="97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a2b934d246_0_13"/>
          <p:cNvPicPr preferRelativeResize="0"/>
          <p:nvPr/>
        </p:nvPicPr>
        <p:blipFill rotWithShape="1">
          <a:blip r:embed="rId8">
            <a:alphaModFix/>
          </a:blip>
          <a:srcRect b="0" l="0" r="0" t="10618"/>
          <a:stretch/>
        </p:blipFill>
        <p:spPr>
          <a:xfrm>
            <a:off x="567502" y="3666850"/>
            <a:ext cx="1750048" cy="97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a2b934d246_0_13"/>
          <p:cNvPicPr preferRelativeResize="0"/>
          <p:nvPr/>
        </p:nvPicPr>
        <p:blipFill rotWithShape="1">
          <a:blip r:embed="rId9">
            <a:alphaModFix/>
          </a:blip>
          <a:srcRect b="0" l="0" r="0" t="9877"/>
          <a:stretch/>
        </p:blipFill>
        <p:spPr>
          <a:xfrm>
            <a:off x="579050" y="2530987"/>
            <a:ext cx="1726950" cy="972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a2b934d246_0_13"/>
          <p:cNvPicPr preferRelativeResize="0"/>
          <p:nvPr/>
        </p:nvPicPr>
        <p:blipFill rotWithShape="1">
          <a:blip r:embed="rId10">
            <a:alphaModFix/>
          </a:blip>
          <a:srcRect b="0" l="0" r="0" t="10618"/>
          <a:stretch/>
        </p:blipFill>
        <p:spPr>
          <a:xfrm>
            <a:off x="2786663" y="2528513"/>
            <a:ext cx="1750050" cy="977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a2b934d246_0_13"/>
          <p:cNvPicPr preferRelativeResize="0"/>
          <p:nvPr/>
        </p:nvPicPr>
        <p:blipFill rotWithShape="1">
          <a:blip r:embed="rId11">
            <a:alphaModFix/>
          </a:blip>
          <a:srcRect b="0" l="0" r="0" t="9074"/>
          <a:stretch/>
        </p:blipFill>
        <p:spPr>
          <a:xfrm>
            <a:off x="2807288" y="3666875"/>
            <a:ext cx="1720349" cy="97707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ga2b934d246_0_13"/>
          <p:cNvSpPr txBox="1"/>
          <p:nvPr/>
        </p:nvSpPr>
        <p:spPr>
          <a:xfrm>
            <a:off x="7232450" y="1028975"/>
            <a:ext cx="17106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Value histogram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ga2b934d246_0_13"/>
          <p:cNvSpPr/>
          <p:nvPr/>
        </p:nvSpPr>
        <p:spPr>
          <a:xfrm>
            <a:off x="7911375" y="1864225"/>
            <a:ext cx="518100" cy="515100"/>
          </a:xfrm>
          <a:prstGeom prst="ellipse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ga2b934d246_0_13"/>
          <p:cNvSpPr/>
          <p:nvPr/>
        </p:nvSpPr>
        <p:spPr>
          <a:xfrm>
            <a:off x="8470800" y="1864225"/>
            <a:ext cx="518100" cy="515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ga2b934d246_0_13"/>
          <p:cNvSpPr/>
          <p:nvPr/>
        </p:nvSpPr>
        <p:spPr>
          <a:xfrm>
            <a:off x="7443175" y="2006050"/>
            <a:ext cx="348000" cy="361200"/>
          </a:xfrm>
          <a:prstGeom prst="ellipse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ga2b934d246_0_13"/>
          <p:cNvSpPr/>
          <p:nvPr/>
        </p:nvSpPr>
        <p:spPr>
          <a:xfrm>
            <a:off x="8383375" y="3207025"/>
            <a:ext cx="518100" cy="361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ga2b934d246_0_13"/>
          <p:cNvSpPr/>
          <p:nvPr/>
        </p:nvSpPr>
        <p:spPr>
          <a:xfrm>
            <a:off x="7721700" y="3237325"/>
            <a:ext cx="518100" cy="268200"/>
          </a:xfrm>
          <a:prstGeom prst="ellipse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ga2b934d246_0_13"/>
          <p:cNvSpPr/>
          <p:nvPr/>
        </p:nvSpPr>
        <p:spPr>
          <a:xfrm>
            <a:off x="7942275" y="4234750"/>
            <a:ext cx="768300" cy="559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a2b934d246_0_13"/>
          <p:cNvSpPr/>
          <p:nvPr/>
        </p:nvSpPr>
        <p:spPr>
          <a:xfrm>
            <a:off x="7358125" y="4356250"/>
            <a:ext cx="518100" cy="361200"/>
          </a:xfrm>
          <a:prstGeom prst="ellipse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ga2b934d246_0_13"/>
          <p:cNvSpPr txBox="1"/>
          <p:nvPr/>
        </p:nvSpPr>
        <p:spPr>
          <a:xfrm>
            <a:off x="6849275" y="2006050"/>
            <a:ext cx="5487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FFFF00"/>
                </a:solidFill>
                <a:highlight>
                  <a:srgbClr val="666666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Tunnel</a:t>
            </a:r>
            <a:endParaRPr b="0" i="0" sz="1400" u="none" cap="none" strike="noStrike">
              <a:solidFill>
                <a:srgbClr val="FFFF00"/>
              </a:solidFill>
              <a:highlight>
                <a:srgbClr val="666666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ga2b934d246_0_13"/>
          <p:cNvSpPr txBox="1"/>
          <p:nvPr/>
        </p:nvSpPr>
        <p:spPr>
          <a:xfrm>
            <a:off x="6849275" y="3008600"/>
            <a:ext cx="4722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Road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ga2b934d246_0_13"/>
          <p:cNvSpPr txBox="1"/>
          <p:nvPr/>
        </p:nvSpPr>
        <p:spPr>
          <a:xfrm>
            <a:off x="8642425" y="4011200"/>
            <a:ext cx="5487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Lanes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4" name="Google Shape;394;ga2b934d246_0_13"/>
          <p:cNvCxnSpPr>
            <a:stCxn id="385" idx="5"/>
            <a:endCxn id="393" idx="0"/>
          </p:cNvCxnSpPr>
          <p:nvPr/>
        </p:nvCxnSpPr>
        <p:spPr>
          <a:xfrm>
            <a:off x="8913026" y="2303890"/>
            <a:ext cx="3600" cy="1707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5" name="Google Shape;395;ga2b934d246_0_13"/>
          <p:cNvCxnSpPr>
            <a:stCxn id="387" idx="4"/>
            <a:endCxn id="393" idx="0"/>
          </p:cNvCxnSpPr>
          <p:nvPr/>
        </p:nvCxnSpPr>
        <p:spPr>
          <a:xfrm>
            <a:off x="8642425" y="3568225"/>
            <a:ext cx="274200" cy="443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6" name="Google Shape;396;ga2b934d246_0_13"/>
          <p:cNvCxnSpPr>
            <a:stCxn id="389" idx="7"/>
            <a:endCxn id="393" idx="2"/>
          </p:cNvCxnSpPr>
          <p:nvPr/>
        </p:nvCxnSpPr>
        <p:spPr>
          <a:xfrm flipH="1" rot="10800000">
            <a:off x="8598060" y="4234787"/>
            <a:ext cx="318600" cy="81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7" name="Google Shape;397;ga2b934d246_0_13"/>
          <p:cNvCxnSpPr>
            <a:stCxn id="384" idx="3"/>
            <a:endCxn id="392" idx="3"/>
          </p:cNvCxnSpPr>
          <p:nvPr/>
        </p:nvCxnSpPr>
        <p:spPr>
          <a:xfrm flipH="1">
            <a:off x="7321549" y="2303890"/>
            <a:ext cx="665700" cy="8538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8" name="Google Shape;398;ga2b934d246_0_13"/>
          <p:cNvCxnSpPr>
            <a:stCxn id="388" idx="1"/>
            <a:endCxn id="392" idx="3"/>
          </p:cNvCxnSpPr>
          <p:nvPr/>
        </p:nvCxnSpPr>
        <p:spPr>
          <a:xfrm rot="10800000">
            <a:off x="7321474" y="3157502"/>
            <a:ext cx="476100" cy="1191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9" name="Google Shape;399;ga2b934d246_0_13"/>
          <p:cNvCxnSpPr>
            <a:stCxn id="390" idx="1"/>
            <a:endCxn id="392" idx="2"/>
          </p:cNvCxnSpPr>
          <p:nvPr/>
        </p:nvCxnSpPr>
        <p:spPr>
          <a:xfrm rot="10800000">
            <a:off x="7085399" y="3306647"/>
            <a:ext cx="348600" cy="11025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00" name="Google Shape;400;ga2b934d246_0_13"/>
          <p:cNvPicPr preferRelativeResize="0"/>
          <p:nvPr/>
        </p:nvPicPr>
        <p:blipFill rotWithShape="1">
          <a:blip r:embed="rId12">
            <a:alphaModFix/>
          </a:blip>
          <a:srcRect b="0" l="0" r="0" t="8775"/>
          <a:stretch/>
        </p:blipFill>
        <p:spPr>
          <a:xfrm>
            <a:off x="5066013" y="1389099"/>
            <a:ext cx="1710600" cy="979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a2b934d246_0_13"/>
          <p:cNvPicPr preferRelativeResize="0"/>
          <p:nvPr/>
        </p:nvPicPr>
        <p:blipFill rotWithShape="1">
          <a:blip r:embed="rId13">
            <a:alphaModFix/>
          </a:blip>
          <a:srcRect b="0" l="0" r="0" t="9477"/>
          <a:stretch/>
        </p:blipFill>
        <p:spPr>
          <a:xfrm>
            <a:off x="5073850" y="2533450"/>
            <a:ext cx="1710575" cy="967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a2b934d246_0_13"/>
          <p:cNvPicPr preferRelativeResize="0"/>
          <p:nvPr/>
        </p:nvPicPr>
        <p:blipFill rotWithShape="1">
          <a:blip r:embed="rId14">
            <a:alphaModFix/>
          </a:blip>
          <a:srcRect b="0" l="0" r="0" t="8725"/>
          <a:stretch/>
        </p:blipFill>
        <p:spPr>
          <a:xfrm>
            <a:off x="5073050" y="3665769"/>
            <a:ext cx="1696513" cy="9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ga2b934d246_0_1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105125" y="500924"/>
            <a:ext cx="6933753" cy="55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a344dd338a_0_5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Work in Progress</a:t>
            </a:r>
            <a:endParaRPr/>
          </a:p>
        </p:txBody>
      </p:sp>
      <p:sp>
        <p:nvSpPr>
          <p:cNvPr id="409" name="Google Shape;409;ga344dd338a_0_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a6abf860be_0_0"/>
          <p:cNvSpPr txBox="1"/>
          <p:nvPr>
            <p:ph type="title"/>
          </p:nvPr>
        </p:nvSpPr>
        <p:spPr>
          <a:xfrm>
            <a:off x="609600" y="247314"/>
            <a:ext cx="79248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Top View Transformation</a:t>
            </a:r>
            <a:endParaRPr/>
          </a:p>
        </p:txBody>
      </p:sp>
      <p:sp>
        <p:nvSpPr>
          <p:cNvPr id="415" name="Google Shape;415;ga6abf860be_0_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6" name="Google Shape;416;ga6abf860be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000" y="1243700"/>
            <a:ext cx="4357575" cy="3052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a6abf860be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1683364"/>
            <a:ext cx="4208401" cy="2106841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ga6abf860be_0_0"/>
          <p:cNvSpPr txBox="1"/>
          <p:nvPr/>
        </p:nvSpPr>
        <p:spPr>
          <a:xfrm>
            <a:off x="2017375" y="4295775"/>
            <a:ext cx="15795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Dorj, B. and Lee, D., 2016</a:t>
            </a:r>
            <a:endParaRPr b="0" i="0" sz="1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9" name="Google Shape;419;ga6abf860be_0_0"/>
          <p:cNvSpPr txBox="1"/>
          <p:nvPr/>
        </p:nvSpPr>
        <p:spPr>
          <a:xfrm>
            <a:off x="7128250" y="3754375"/>
            <a:ext cx="15795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Dorj, B. and Lee, D., 2016</a:t>
            </a:r>
            <a:endParaRPr b="0" i="0" sz="1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0" name="Google Shape;420;ga6abf860be_0_0"/>
          <p:cNvSpPr txBox="1"/>
          <p:nvPr/>
        </p:nvSpPr>
        <p:spPr>
          <a:xfrm>
            <a:off x="5015975" y="3790200"/>
            <a:ext cx="15795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Dorj, B. and Lee, D., 2016</a:t>
            </a:r>
            <a:endParaRPr b="0" i="0" sz="1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540b9d03c1_0_0"/>
          <p:cNvSpPr txBox="1"/>
          <p:nvPr>
            <p:ph type="title"/>
          </p:nvPr>
        </p:nvSpPr>
        <p:spPr>
          <a:xfrm>
            <a:off x="609600" y="247314"/>
            <a:ext cx="79248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Top View Transformation</a:t>
            </a:r>
            <a:endParaRPr/>
          </a:p>
        </p:txBody>
      </p:sp>
      <p:sp>
        <p:nvSpPr>
          <p:cNvPr id="426" name="Google Shape;426;g540b9d03c1_0_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7" name="Google Shape;427;g540b9d03c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800" y="1021624"/>
            <a:ext cx="2574000" cy="339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g540b9d03c1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97200" y="1172775"/>
            <a:ext cx="1381164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g540b9d03c1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27025" y="1536401"/>
            <a:ext cx="187642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540b9d03c1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43800" y="1793576"/>
            <a:ext cx="80962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g540b9d03c1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43800" y="2326976"/>
            <a:ext cx="112395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g540b9d03c1_0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43800" y="2690589"/>
            <a:ext cx="131445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g540b9d03c1_0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27025" y="3193739"/>
            <a:ext cx="177165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g540b9d03c1_0_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97200" y="3525439"/>
            <a:ext cx="14859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g540b9d03c1_0_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030250" y="3804564"/>
            <a:ext cx="382905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g540b9d03c1_0_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024750" y="4026614"/>
            <a:ext cx="131445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g540b9d03c1_0_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005700" y="4420114"/>
            <a:ext cx="1543050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g540b9d03c1_0_0"/>
          <p:cNvSpPr txBox="1"/>
          <p:nvPr/>
        </p:nvSpPr>
        <p:spPr>
          <a:xfrm>
            <a:off x="5258925" y="837725"/>
            <a:ext cx="3644100" cy="3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1" lang="en-US" sz="1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H</a:t>
            </a: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height of the camera location in metric form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𝛼</a:t>
            </a:r>
            <a:r>
              <a:rPr b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tilt of the camera angle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𝜃</a:t>
            </a:r>
            <a:r>
              <a:rPr baseline="-25000" lang="en-US" sz="1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v</a:t>
            </a: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vertical view angle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𝜃</a:t>
            </a:r>
            <a:r>
              <a:rPr baseline="-25000" lang="en-US" sz="1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h</a:t>
            </a: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horizontal view angle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1" lang="en-US" sz="1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P</a:t>
            </a:r>
            <a:r>
              <a:rPr baseline="-25000" i="1" lang="en-US" sz="1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r>
              <a:rPr i="1" lang="en-US" sz="1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(U</a:t>
            </a:r>
            <a:r>
              <a:rPr baseline="-25000" i="1" lang="en-US" sz="1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i </a:t>
            </a:r>
            <a:r>
              <a:rPr i="1" lang="en-US" sz="1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, V</a:t>
            </a:r>
            <a:r>
              <a:rPr baseline="-25000" i="1" lang="en-US" sz="1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r>
              <a:rPr i="1" lang="en-US" sz="1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)</a:t>
            </a: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point in front view image given height </a:t>
            </a:r>
            <a:r>
              <a:rPr i="1" lang="en-US" sz="1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U</a:t>
            </a:r>
            <a:r>
              <a:rPr baseline="-25000" i="1" lang="en-US" sz="1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width </a:t>
            </a:r>
            <a:r>
              <a:rPr i="1" lang="en-US" sz="1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V</a:t>
            </a:r>
            <a:r>
              <a:rPr baseline="-25000" i="1" lang="en-US" sz="1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endParaRPr baseline="-25000" i="1" sz="14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</a:t>
            </a:r>
            <a:r>
              <a:rPr baseline="-25000" i="1" lang="en-US" sz="1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</a:t>
            </a:r>
            <a:r>
              <a:rPr i="1" lang="en-US" sz="1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(X</a:t>
            </a:r>
            <a:r>
              <a:rPr baseline="-25000" i="1" lang="en-US" sz="1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 </a:t>
            </a:r>
            <a:r>
              <a:rPr i="1" lang="en-US" sz="1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, Y</a:t>
            </a:r>
            <a:r>
              <a:rPr baseline="-25000" i="1" lang="en-US" sz="1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r>
              <a:rPr i="1" lang="en-US" sz="1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)</a:t>
            </a: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point in top view image given height </a:t>
            </a:r>
            <a:r>
              <a:rPr i="1" lang="en-US" sz="1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X</a:t>
            </a:r>
            <a:r>
              <a:rPr baseline="-25000" i="1" lang="en-US" sz="1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r>
              <a:rPr i="1" lang="en-US" sz="1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width </a:t>
            </a:r>
            <a:r>
              <a:rPr i="1" lang="en-US" sz="1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Y</a:t>
            </a:r>
            <a:r>
              <a:rPr baseline="-25000" i="1" lang="en-US" sz="1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endParaRPr i="1" sz="14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39" name="Google Shape;439;g540b9d03c1_0_0"/>
          <p:cNvSpPr txBox="1"/>
          <p:nvPr/>
        </p:nvSpPr>
        <p:spPr>
          <a:xfrm>
            <a:off x="803650" y="4566250"/>
            <a:ext cx="15795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Dorj, B. and Lee, D., 2016</a:t>
            </a:r>
            <a:endParaRPr b="0" i="0" sz="1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a344dd338a_2_391"/>
          <p:cNvSpPr txBox="1"/>
          <p:nvPr>
            <p:ph type="title"/>
          </p:nvPr>
        </p:nvSpPr>
        <p:spPr>
          <a:xfrm>
            <a:off x="609600" y="247314"/>
            <a:ext cx="7924800" cy="742800"/>
          </a:xfrm>
          <a:prstGeom prst="rect">
            <a:avLst/>
          </a:prstGeom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Top View Transform</a:t>
            </a:r>
            <a:endParaRPr/>
          </a:p>
        </p:txBody>
      </p:sp>
      <p:sp>
        <p:nvSpPr>
          <p:cNvPr id="445" name="Google Shape;445;ga344dd338a_2_39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6" name="Google Shape;446;ga344dd338a_2_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325" y="2045538"/>
            <a:ext cx="3571875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ga344dd338a_2_3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5050" y="1907438"/>
            <a:ext cx="2447925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ga344dd338a_2_391"/>
          <p:cNvSpPr txBox="1"/>
          <p:nvPr/>
        </p:nvSpPr>
        <p:spPr>
          <a:xfrm>
            <a:off x="1459913" y="4169625"/>
            <a:ext cx="24867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-</a:t>
            </a: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Original Image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ga344dd338a_2_391"/>
          <p:cNvSpPr txBox="1"/>
          <p:nvPr/>
        </p:nvSpPr>
        <p:spPr>
          <a:xfrm>
            <a:off x="5498050" y="4169625"/>
            <a:ext cx="24867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</a:t>
            </a:r>
            <a:r>
              <a:rPr b="0" i="0" lang="en-US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</a:t>
            </a: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Top View Image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96ccd56d31_1_6"/>
          <p:cNvSpPr txBox="1"/>
          <p:nvPr>
            <p:ph type="title"/>
          </p:nvPr>
        </p:nvSpPr>
        <p:spPr>
          <a:xfrm>
            <a:off x="609600" y="247314"/>
            <a:ext cx="79248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5" name="Google Shape;455;g96ccd56d31_1_6"/>
          <p:cNvSpPr txBox="1"/>
          <p:nvPr>
            <p:ph idx="1" type="body"/>
          </p:nvPr>
        </p:nvSpPr>
        <p:spPr>
          <a:xfrm>
            <a:off x="609600" y="1153115"/>
            <a:ext cx="79248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-US" sz="2100">
                <a:solidFill>
                  <a:schemeClr val="dk1"/>
                </a:solidFill>
              </a:rPr>
              <a:t>Lane Detection’s</a:t>
            </a: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Gog Lane_F20 Repository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Char char="●"/>
            </a:pPr>
            <a:r>
              <a:rPr lang="en-US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Jiqing Expressway Dataset - original photo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  <a:highlight>
                  <a:srgbClr val="FFFFFF"/>
                </a:highlight>
              </a:rPr>
              <a:t>Dorj, B. and Lee, D., 2016. A Precise Lane Detection Algorithm Based on Top View Image Transformation and Least-Square Approaches. </a:t>
            </a:r>
            <a:r>
              <a:rPr i="1" lang="en-US" sz="2100">
                <a:solidFill>
                  <a:schemeClr val="dk1"/>
                </a:solidFill>
                <a:highlight>
                  <a:srgbClr val="FFFFFF"/>
                </a:highlight>
              </a:rPr>
              <a:t>Journal of Sensors</a:t>
            </a:r>
            <a:r>
              <a:rPr lang="en-US" sz="2100">
                <a:solidFill>
                  <a:schemeClr val="dk1"/>
                </a:solidFill>
                <a:highlight>
                  <a:srgbClr val="FFFFFF"/>
                </a:highlight>
              </a:rPr>
              <a:t>, 2016, pp.1-13.</a:t>
            </a:r>
            <a:endParaRPr sz="2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  <a:highlight>
                  <a:srgbClr val="FFFFFF"/>
                </a:highlight>
              </a:rPr>
              <a:t>Otsu, N. (1979). A threshold selection method from gray-level histograms. IEEE transactions on systems, man, and cybernetics, 9(1), 62-66.</a:t>
            </a:r>
            <a:endParaRPr sz="2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Professor Delp’s Image Processing and Analysis Lectures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456" name="Google Shape;456;g96ccd56d31_1_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344dd338a_4_0"/>
          <p:cNvSpPr txBox="1"/>
          <p:nvPr>
            <p:ph type="title"/>
          </p:nvPr>
        </p:nvSpPr>
        <p:spPr>
          <a:xfrm>
            <a:off x="-33689" y="503707"/>
            <a:ext cx="9144000" cy="10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Lane Detection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Tuesday, </a:t>
            </a:r>
            <a:r>
              <a:rPr lang="en-US">
                <a:solidFill>
                  <a:srgbClr val="000000"/>
                </a:solidFill>
              </a:rPr>
              <a:t>December 1</a:t>
            </a:r>
            <a:r>
              <a:rPr baseline="30000" lang="en-US">
                <a:solidFill>
                  <a:srgbClr val="000000"/>
                </a:solidFill>
              </a:rPr>
              <a:t>st</a:t>
            </a:r>
            <a:r>
              <a:rPr lang="en-US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2020</a:t>
            </a:r>
            <a:endParaRPr sz="3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2" name="Google Shape;462;ga344dd338a_4_0"/>
          <p:cNvSpPr/>
          <p:nvPr/>
        </p:nvSpPr>
        <p:spPr>
          <a:xfrm>
            <a:off x="271879" y="2530394"/>
            <a:ext cx="8744700" cy="22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Pranav Jagada, Tharm Lertviwatkul,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Ben Sukboontip, Louis Liu, Rohit Tokala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Processing Analysis (IPA) — Lane Detection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School of Electrical and Computer Engineering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Purdue University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West Lafayette, Indiana USA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3" name="Google Shape;463;ga344dd338a_4_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3ad09ab01_1_0"/>
          <p:cNvSpPr txBox="1"/>
          <p:nvPr>
            <p:ph type="title"/>
          </p:nvPr>
        </p:nvSpPr>
        <p:spPr>
          <a:xfrm>
            <a:off x="609600" y="247314"/>
            <a:ext cx="79248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Block Diagram</a:t>
            </a:r>
            <a:endParaRPr/>
          </a:p>
        </p:txBody>
      </p:sp>
      <p:sp>
        <p:nvSpPr>
          <p:cNvPr id="84" name="Google Shape;84;g53ad09ab01_1_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5" name="Google Shape;85;g53ad09ab01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7100"/>
            <a:ext cx="9258752" cy="438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344dd338a_2_260"/>
          <p:cNvSpPr txBox="1"/>
          <p:nvPr>
            <p:ph type="title"/>
          </p:nvPr>
        </p:nvSpPr>
        <p:spPr>
          <a:xfrm>
            <a:off x="609600" y="247314"/>
            <a:ext cx="7924800" cy="742800"/>
          </a:xfrm>
          <a:prstGeom prst="rect">
            <a:avLst/>
          </a:prstGeom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Preprocessing</a:t>
            </a:r>
            <a:endParaRPr/>
          </a:p>
        </p:txBody>
      </p:sp>
      <p:sp>
        <p:nvSpPr>
          <p:cNvPr id="91" name="Google Shape;91;ga344dd338a_2_260"/>
          <p:cNvSpPr txBox="1"/>
          <p:nvPr>
            <p:ph idx="1" type="body"/>
          </p:nvPr>
        </p:nvSpPr>
        <p:spPr>
          <a:xfrm>
            <a:off x="609600" y="924515"/>
            <a:ext cx="7924800" cy="34977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Resized to height of 512 pixels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BT.709 color coefficients grayscale conversion</a:t>
            </a:r>
            <a:endParaRPr sz="1800"/>
          </a:p>
          <a:p>
            <a:pPr indent="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/>
              <a:t>Y = 0.2126R + 0.7152G + 0.0722B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a344dd338a_2_2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ga344dd338a_2_260"/>
          <p:cNvSpPr txBox="1"/>
          <p:nvPr/>
        </p:nvSpPr>
        <p:spPr>
          <a:xfrm>
            <a:off x="1072213" y="4424850"/>
            <a:ext cx="30000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- Jiqing Expressway Dataset</a:t>
            </a:r>
            <a:endParaRPr/>
          </a:p>
        </p:txBody>
      </p:sp>
      <p:sp>
        <p:nvSpPr>
          <p:cNvPr id="94" name="Google Shape;94;ga344dd338a_2_260"/>
          <p:cNvSpPr txBox="1"/>
          <p:nvPr/>
        </p:nvSpPr>
        <p:spPr>
          <a:xfrm>
            <a:off x="5285513" y="4424850"/>
            <a:ext cx="30000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Jiqing Expressway Dataset - Grayscale and resized</a:t>
            </a:r>
            <a:endParaRPr/>
          </a:p>
        </p:txBody>
      </p:sp>
      <p:sp>
        <p:nvSpPr>
          <p:cNvPr id="95" name="Google Shape;95;ga344dd338a_2_260"/>
          <p:cNvSpPr txBox="1"/>
          <p:nvPr/>
        </p:nvSpPr>
        <p:spPr>
          <a:xfrm>
            <a:off x="6653000" y="629050"/>
            <a:ext cx="18159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Y: grayscale value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R: red pixel value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G: green pixel value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B: blue pixel value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6" name="Google Shape;96;ga344dd338a_2_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1563" y="2300763"/>
            <a:ext cx="3571875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a344dd338a_2_2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900" y="2303925"/>
            <a:ext cx="3629025" cy="21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344dd338a_0_0"/>
          <p:cNvSpPr txBox="1"/>
          <p:nvPr>
            <p:ph type="title"/>
          </p:nvPr>
        </p:nvSpPr>
        <p:spPr>
          <a:xfrm>
            <a:off x="609600" y="247314"/>
            <a:ext cx="7924800" cy="742800"/>
          </a:xfrm>
          <a:prstGeom prst="rect">
            <a:avLst/>
          </a:prstGeom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Smoothing</a:t>
            </a:r>
            <a:endParaRPr/>
          </a:p>
        </p:txBody>
      </p:sp>
      <p:sp>
        <p:nvSpPr>
          <p:cNvPr id="103" name="Google Shape;103;ga344dd338a_0_0"/>
          <p:cNvSpPr txBox="1"/>
          <p:nvPr>
            <p:ph idx="1" type="body"/>
          </p:nvPr>
        </p:nvSpPr>
        <p:spPr>
          <a:xfrm>
            <a:off x="76200" y="1042450"/>
            <a:ext cx="3072600" cy="12474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φ</a:t>
            </a:r>
            <a:r>
              <a:rPr lang="en-US" sz="1600">
                <a:solidFill>
                  <a:schemeClr val="dk1"/>
                </a:solidFill>
              </a:rPr>
              <a:t> = pixel value of grayscale image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ꞷ</a:t>
            </a:r>
            <a:r>
              <a:rPr lang="en-US" sz="1600">
                <a:solidFill>
                  <a:schemeClr val="dk1"/>
                </a:solidFill>
              </a:rPr>
              <a:t> = pixel value of smoothed image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x</a:t>
            </a:r>
            <a:r>
              <a:rPr lang="en-US" sz="1600">
                <a:solidFill>
                  <a:schemeClr val="dk1"/>
                </a:solidFill>
              </a:rPr>
              <a:t> = column index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y</a:t>
            </a:r>
            <a:r>
              <a:rPr lang="en-US" sz="1600">
                <a:solidFill>
                  <a:schemeClr val="dk1"/>
                </a:solidFill>
              </a:rPr>
              <a:t> = row index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04" name="Google Shape;104;ga344dd338a_0_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5" name="Google Shape;105;ga344dd338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8950" y="1142275"/>
            <a:ext cx="5724525" cy="10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a344dd338a_0_0"/>
          <p:cNvSpPr txBox="1"/>
          <p:nvPr/>
        </p:nvSpPr>
        <p:spPr>
          <a:xfrm>
            <a:off x="3071988" y="4327725"/>
            <a:ext cx="30000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Jiqing Expressway Dataset - Smoothed image with 5x5 kernel</a:t>
            </a:r>
            <a:endParaRPr/>
          </a:p>
        </p:txBody>
      </p:sp>
      <p:sp>
        <p:nvSpPr>
          <p:cNvPr id="107" name="Google Shape;107;ga344dd338a_0_0"/>
          <p:cNvSpPr txBox="1"/>
          <p:nvPr/>
        </p:nvSpPr>
        <p:spPr>
          <a:xfrm>
            <a:off x="6099625" y="4327725"/>
            <a:ext cx="30000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Jiqing Expressway Dataset - Smoothed image with 11x11 kernel</a:t>
            </a:r>
            <a:endParaRPr/>
          </a:p>
        </p:txBody>
      </p:sp>
      <p:pic>
        <p:nvPicPr>
          <p:cNvPr id="108" name="Google Shape;108;ga344dd338a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5994" y="2724150"/>
            <a:ext cx="2843683" cy="1617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a344dd338a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9006" y="2724150"/>
            <a:ext cx="2843683" cy="161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a344dd338a_0_0"/>
          <p:cNvPicPr preferRelativeResize="0"/>
          <p:nvPr/>
        </p:nvPicPr>
        <p:blipFill rotWithShape="1">
          <a:blip r:embed="rId6">
            <a:alphaModFix/>
          </a:blip>
          <a:srcRect b="10915" l="9283" r="1621" t="4660"/>
          <a:stretch/>
        </p:blipFill>
        <p:spPr>
          <a:xfrm>
            <a:off x="234650" y="2776083"/>
            <a:ext cx="2692756" cy="151612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a344dd338a_0_0"/>
          <p:cNvSpPr txBox="1"/>
          <p:nvPr/>
        </p:nvSpPr>
        <p:spPr>
          <a:xfrm>
            <a:off x="36313" y="4327725"/>
            <a:ext cx="30000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Jiqing Expressway Dataset - </a:t>
            </a: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Grayscale</a:t>
            </a: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image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a344dd338a_2_130"/>
          <p:cNvSpPr txBox="1"/>
          <p:nvPr>
            <p:ph type="title"/>
          </p:nvPr>
        </p:nvSpPr>
        <p:spPr>
          <a:xfrm>
            <a:off x="609600" y="247314"/>
            <a:ext cx="7924800" cy="742800"/>
          </a:xfrm>
          <a:prstGeom prst="rect">
            <a:avLst/>
          </a:prstGeom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Sobel Edge Detection</a:t>
            </a:r>
            <a:endParaRPr/>
          </a:p>
        </p:txBody>
      </p:sp>
      <p:sp>
        <p:nvSpPr>
          <p:cNvPr id="117" name="Google Shape;117;ga344dd338a_2_1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ga344dd338a_2_130"/>
          <p:cNvSpPr txBox="1"/>
          <p:nvPr/>
        </p:nvSpPr>
        <p:spPr>
          <a:xfrm>
            <a:off x="5226663" y="4444850"/>
            <a:ext cx="30000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Jiqing Expressway Dataset - Sobel edge </a:t>
            </a: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enhanced</a:t>
            </a: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image</a:t>
            </a:r>
            <a:endParaRPr/>
          </a:p>
        </p:txBody>
      </p:sp>
      <p:pic>
        <p:nvPicPr>
          <p:cNvPr id="119" name="Google Shape;119;ga344dd338a_2_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138" y="961775"/>
            <a:ext cx="3123049" cy="51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a344dd338a_2_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9675" y="961775"/>
            <a:ext cx="3342725" cy="51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a344dd338a_2_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0363" y="1750587"/>
            <a:ext cx="1501343" cy="47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a344dd338a_2_130"/>
          <p:cNvSpPr txBox="1"/>
          <p:nvPr>
            <p:ph idx="1" type="body"/>
          </p:nvPr>
        </p:nvSpPr>
        <p:spPr>
          <a:xfrm>
            <a:off x="727925" y="1538913"/>
            <a:ext cx="3072600" cy="8979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ꞷ</a:t>
            </a:r>
            <a:r>
              <a:rPr lang="en-US" sz="1300">
                <a:solidFill>
                  <a:schemeClr val="dk1"/>
                </a:solidFill>
              </a:rPr>
              <a:t> = pixel value of smoothed image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x</a:t>
            </a:r>
            <a:r>
              <a:rPr lang="en-US" sz="1300">
                <a:solidFill>
                  <a:schemeClr val="dk1"/>
                </a:solidFill>
              </a:rPr>
              <a:t> = column index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y</a:t>
            </a:r>
            <a:r>
              <a:rPr lang="en-US" sz="1300">
                <a:solidFill>
                  <a:schemeClr val="dk1"/>
                </a:solidFill>
              </a:rPr>
              <a:t> = row index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G</a:t>
            </a:r>
            <a:r>
              <a:rPr lang="en-US" sz="1300">
                <a:solidFill>
                  <a:schemeClr val="dk1"/>
                </a:solidFill>
              </a:rPr>
              <a:t> = magnitude of gradient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123" name="Google Shape;123;ga344dd338a_2_1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72462" y="2548725"/>
            <a:ext cx="3308432" cy="19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a344dd338a_2_1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4383" y="2548725"/>
            <a:ext cx="3367467" cy="19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a344dd338a_2_130"/>
          <p:cNvSpPr txBox="1"/>
          <p:nvPr/>
        </p:nvSpPr>
        <p:spPr>
          <a:xfrm>
            <a:off x="905963" y="4444850"/>
            <a:ext cx="30000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Jiqing Expressway Dataset - </a:t>
            </a: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Smoothed image with 5x5 kernel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a344dd338a_2_196"/>
          <p:cNvSpPr txBox="1"/>
          <p:nvPr>
            <p:ph type="title"/>
          </p:nvPr>
        </p:nvSpPr>
        <p:spPr>
          <a:xfrm>
            <a:off x="609600" y="247314"/>
            <a:ext cx="7924800" cy="742800"/>
          </a:xfrm>
          <a:prstGeom prst="rect">
            <a:avLst/>
          </a:prstGeom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Region of Interest</a:t>
            </a:r>
            <a:endParaRPr/>
          </a:p>
        </p:txBody>
      </p:sp>
      <p:sp>
        <p:nvSpPr>
          <p:cNvPr id="131" name="Google Shape;131;ga344dd338a_2_196"/>
          <p:cNvSpPr txBox="1"/>
          <p:nvPr>
            <p:ph idx="1" type="body"/>
          </p:nvPr>
        </p:nvSpPr>
        <p:spPr>
          <a:xfrm>
            <a:off x="609600" y="1153115"/>
            <a:ext cx="7924800" cy="34977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None/>
            </a:pPr>
            <a:r>
              <a:rPr i="1" lang="en-US" sz="1600">
                <a:latin typeface="Cambria"/>
                <a:ea typeface="Cambria"/>
                <a:cs typeface="Cambria"/>
                <a:sym typeface="Cambria"/>
              </a:rPr>
              <a:t>h</a:t>
            </a:r>
            <a:r>
              <a:rPr lang="en-US" sz="1600"/>
              <a:t> = height of image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None/>
            </a:pPr>
            <a:r>
              <a:rPr i="1" lang="en-US" sz="1600">
                <a:latin typeface="Cambria"/>
                <a:ea typeface="Cambria"/>
                <a:cs typeface="Cambria"/>
                <a:sym typeface="Cambria"/>
              </a:rPr>
              <a:t>w</a:t>
            </a:r>
            <a:r>
              <a:rPr lang="en-US" sz="1600"/>
              <a:t> = width of image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None/>
            </a:pPr>
            <a:r>
              <a:rPr i="1" lang="en-US" sz="1600">
                <a:latin typeface="Cambria"/>
                <a:ea typeface="Cambria"/>
                <a:cs typeface="Cambria"/>
                <a:sym typeface="Cambria"/>
              </a:rPr>
              <a:t>y</a:t>
            </a:r>
            <a:r>
              <a:rPr lang="en-US" sz="1600"/>
              <a:t> = row index of given pixel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None/>
            </a:pPr>
            <a:r>
              <a:rPr i="1" lang="en-US" sz="1600">
                <a:latin typeface="Cambria"/>
                <a:ea typeface="Cambria"/>
                <a:cs typeface="Cambria"/>
                <a:sym typeface="Cambria"/>
              </a:rPr>
              <a:t>x</a:t>
            </a:r>
            <a:r>
              <a:rPr baseline="-25000" i="1" lang="en-US" sz="1600">
                <a:latin typeface="Cambria"/>
                <a:ea typeface="Cambria"/>
                <a:cs typeface="Cambria"/>
                <a:sym typeface="Cambria"/>
              </a:rPr>
              <a:t>l</a:t>
            </a:r>
            <a:r>
              <a:rPr lang="en-US" sz="1600"/>
              <a:t> = left column index of triangle given </a:t>
            </a:r>
            <a:r>
              <a:rPr i="1" lang="en-US" sz="1600">
                <a:latin typeface="Cambria"/>
                <a:ea typeface="Cambria"/>
                <a:cs typeface="Cambria"/>
                <a:sym typeface="Cambria"/>
              </a:rPr>
              <a:t>y</a:t>
            </a:r>
            <a:endParaRPr i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None/>
            </a:pPr>
            <a:r>
              <a:rPr i="1" lang="en-US" sz="1600">
                <a:latin typeface="Cambria"/>
                <a:ea typeface="Cambria"/>
                <a:cs typeface="Cambria"/>
                <a:sym typeface="Cambria"/>
              </a:rPr>
              <a:t>x</a:t>
            </a:r>
            <a:r>
              <a:rPr baseline="-25000" i="1" lang="en-US" sz="1600">
                <a:latin typeface="Cambria"/>
                <a:ea typeface="Cambria"/>
                <a:cs typeface="Cambria"/>
                <a:sym typeface="Cambria"/>
              </a:rPr>
              <a:t>r</a:t>
            </a:r>
            <a:r>
              <a:rPr i="1" lang="en-US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1600">
                <a:solidFill>
                  <a:schemeClr val="dk1"/>
                </a:solidFill>
              </a:rPr>
              <a:t>= right column index of triangle given </a:t>
            </a:r>
            <a:r>
              <a:rPr i="1" lang="en-US" sz="1600">
                <a:latin typeface="Cambria"/>
                <a:ea typeface="Cambria"/>
                <a:cs typeface="Cambria"/>
                <a:sym typeface="Cambria"/>
              </a:rPr>
              <a:t>y</a:t>
            </a:r>
            <a:endParaRPr i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ga344dd338a_2_19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" name="Google Shape;133;ga344dd338a_2_196"/>
          <p:cNvSpPr txBox="1"/>
          <p:nvPr/>
        </p:nvSpPr>
        <p:spPr>
          <a:xfrm>
            <a:off x="2995800" y="4565050"/>
            <a:ext cx="30000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</a:t>
            </a: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Masking Layer</a:t>
            </a:r>
            <a:endParaRPr/>
          </a:p>
        </p:txBody>
      </p:sp>
      <p:pic>
        <p:nvPicPr>
          <p:cNvPr id="134" name="Google Shape;134;ga344dd338a_2_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9700" y="2927249"/>
            <a:ext cx="2792204" cy="163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a344dd338a_2_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9075" y="1500542"/>
            <a:ext cx="1858199" cy="916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a344dd338a_2_1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8388" y="1500538"/>
            <a:ext cx="1380812" cy="916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a344dd338a_0_43"/>
          <p:cNvSpPr txBox="1"/>
          <p:nvPr>
            <p:ph type="title"/>
          </p:nvPr>
        </p:nvSpPr>
        <p:spPr>
          <a:xfrm>
            <a:off x="609600" y="247314"/>
            <a:ext cx="79248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Removal of lane markings - ROI</a:t>
            </a:r>
            <a:endParaRPr/>
          </a:p>
        </p:txBody>
      </p:sp>
      <p:sp>
        <p:nvSpPr>
          <p:cNvPr id="142" name="Google Shape;142;ga344dd338a_0_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3" name="Google Shape;143;ga344dd338a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394" y="2759925"/>
            <a:ext cx="2868754" cy="166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a344dd338a_0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5700" y="2815113"/>
            <a:ext cx="2792200" cy="1660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a344dd338a_0_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1975" y="2815125"/>
            <a:ext cx="2792200" cy="166042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a344dd338a_0_43"/>
          <p:cNvSpPr txBox="1"/>
          <p:nvPr/>
        </p:nvSpPr>
        <p:spPr>
          <a:xfrm>
            <a:off x="3165700" y="4475550"/>
            <a:ext cx="30000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Second </a:t>
            </a: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Masking Layer</a:t>
            </a:r>
            <a:endParaRPr/>
          </a:p>
        </p:txBody>
      </p:sp>
      <p:sp>
        <p:nvSpPr>
          <p:cNvPr id="147" name="Google Shape;147;ga344dd338a_0_43"/>
          <p:cNvSpPr txBox="1"/>
          <p:nvPr/>
        </p:nvSpPr>
        <p:spPr>
          <a:xfrm>
            <a:off x="6054275" y="4475550"/>
            <a:ext cx="30000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Third</a:t>
            </a: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Masking Layer</a:t>
            </a:r>
            <a:endParaRPr/>
          </a:p>
        </p:txBody>
      </p:sp>
      <p:sp>
        <p:nvSpPr>
          <p:cNvPr id="148" name="Google Shape;148;ga344dd338a_0_43"/>
          <p:cNvSpPr txBox="1"/>
          <p:nvPr/>
        </p:nvSpPr>
        <p:spPr>
          <a:xfrm>
            <a:off x="161775" y="4420350"/>
            <a:ext cx="30000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after first m</a:t>
            </a: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asking layer - left lane marking still present</a:t>
            </a:r>
            <a:endParaRPr/>
          </a:p>
        </p:txBody>
      </p:sp>
      <p:pic>
        <p:nvPicPr>
          <p:cNvPr id="149" name="Google Shape;149;ga344dd338a_0_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628" y="1517350"/>
            <a:ext cx="2495350" cy="56115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a344dd338a_0_43"/>
          <p:cNvSpPr txBox="1"/>
          <p:nvPr/>
        </p:nvSpPr>
        <p:spPr>
          <a:xfrm>
            <a:off x="609600" y="1003875"/>
            <a:ext cx="2495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Second Region of 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Interest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1" name="Google Shape;151;ga344dd338a_0_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9625" y="2198375"/>
            <a:ext cx="1599881" cy="56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a344dd338a_0_43"/>
          <p:cNvSpPr txBox="1"/>
          <p:nvPr/>
        </p:nvSpPr>
        <p:spPr>
          <a:xfrm>
            <a:off x="5326850" y="1003875"/>
            <a:ext cx="2495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Third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 Region of Interest: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ga344dd338a_0_43"/>
          <p:cNvSpPr txBox="1"/>
          <p:nvPr/>
        </p:nvSpPr>
        <p:spPr>
          <a:xfrm>
            <a:off x="5386725" y="1373575"/>
            <a:ext cx="35349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x</a:t>
            </a:r>
            <a:r>
              <a:rPr baseline="-25000" i="1" lang="en-US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420</a:t>
            </a:r>
            <a:endParaRPr i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x</a:t>
            </a:r>
            <a:r>
              <a:rPr baseline="-25000" i="1" lang="en-US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</a:t>
            </a:r>
            <a:r>
              <a:rPr i="1" lang="en-US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500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344dd338a_0_25"/>
          <p:cNvSpPr txBox="1"/>
          <p:nvPr>
            <p:ph type="title"/>
          </p:nvPr>
        </p:nvSpPr>
        <p:spPr>
          <a:xfrm>
            <a:off x="609600" y="247314"/>
            <a:ext cx="7924800" cy="742800"/>
          </a:xfrm>
          <a:prstGeom prst="rect">
            <a:avLst/>
          </a:prstGeom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Region of Interest Continued</a:t>
            </a:r>
            <a:endParaRPr/>
          </a:p>
        </p:txBody>
      </p:sp>
      <p:sp>
        <p:nvSpPr>
          <p:cNvPr id="159" name="Google Shape;159;ga344dd338a_0_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0" name="Google Shape;160;ga344dd338a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274" y="919024"/>
            <a:ext cx="2987150" cy="17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a344dd338a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0625" y="919024"/>
            <a:ext cx="2987150" cy="1728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a344dd338a_0_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0626" y="2962087"/>
            <a:ext cx="2987150" cy="1728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a344dd338a_0_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1275" y="2962074"/>
            <a:ext cx="2987150" cy="172895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a344dd338a_0_25"/>
          <p:cNvSpPr txBox="1"/>
          <p:nvPr/>
        </p:nvSpPr>
        <p:spPr>
          <a:xfrm>
            <a:off x="824838" y="2571750"/>
            <a:ext cx="30000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</a:t>
            </a: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Sobel edge enhanced image</a:t>
            </a:r>
            <a:endParaRPr/>
          </a:p>
        </p:txBody>
      </p:sp>
      <p:sp>
        <p:nvSpPr>
          <p:cNvPr id="165" name="Google Shape;165;ga344dd338a_0_25"/>
          <p:cNvSpPr txBox="1"/>
          <p:nvPr/>
        </p:nvSpPr>
        <p:spPr>
          <a:xfrm>
            <a:off x="5114188" y="2571750"/>
            <a:ext cx="30000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of first masking layer</a:t>
            </a:r>
            <a:endParaRPr/>
          </a:p>
        </p:txBody>
      </p:sp>
      <p:sp>
        <p:nvSpPr>
          <p:cNvPr id="166" name="Google Shape;166;ga344dd338a_0_25"/>
          <p:cNvSpPr txBox="1"/>
          <p:nvPr/>
        </p:nvSpPr>
        <p:spPr>
          <a:xfrm>
            <a:off x="824838" y="4652950"/>
            <a:ext cx="30000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of second masking layer</a:t>
            </a:r>
            <a:endParaRPr/>
          </a:p>
        </p:txBody>
      </p:sp>
      <p:sp>
        <p:nvSpPr>
          <p:cNvPr id="167" name="Google Shape;167;ga344dd338a_0_25"/>
          <p:cNvSpPr txBox="1"/>
          <p:nvPr/>
        </p:nvSpPr>
        <p:spPr>
          <a:xfrm>
            <a:off x="5114188" y="4652950"/>
            <a:ext cx="30000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of third masking layer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2015-06-10T18:24:31Z</dcterms:created>
  <dc:creator>wolfgang</dc:creator>
</cp:coreProperties>
</file>